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notesMasterIdLst>
    <p:notesMasterId r:id="rId16"/>
  </p:notesMasterIdLst>
  <p:sldIdLst>
    <p:sldId id="256" r:id="rId2"/>
    <p:sldId id="257" r:id="rId3"/>
    <p:sldId id="261" r:id="rId4"/>
    <p:sldId id="264" r:id="rId5"/>
    <p:sldId id="271" r:id="rId6"/>
    <p:sldId id="267" r:id="rId7"/>
    <p:sldId id="269" r:id="rId8"/>
    <p:sldId id="272" r:id="rId9"/>
    <p:sldId id="273" r:id="rId10"/>
    <p:sldId id="275" r:id="rId11"/>
    <p:sldId id="276" r:id="rId12"/>
    <p:sldId id="284" r:id="rId13"/>
    <p:sldId id="285" r:id="rId14"/>
    <p:sldId id="282" r:id="rId15"/>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23" autoAdjust="0"/>
    <p:restoredTop sz="94670"/>
  </p:normalViewPr>
  <p:slideViewPr>
    <p:cSldViewPr snapToGrid="0">
      <p:cViewPr varScale="1">
        <p:scale>
          <a:sx n="109" d="100"/>
          <a:sy n="109" d="100"/>
        </p:scale>
        <p:origin x="400" y="184"/>
      </p:cViewPr>
      <p:guideLst/>
    </p:cSldViewPr>
  </p:slideViewPr>
  <p:notesTextViewPr>
    <p:cViewPr>
      <p:scale>
        <a:sx n="1" d="1"/>
        <a:sy n="1" d="1"/>
      </p:scale>
      <p:origin x="0" y="0"/>
    </p:cViewPr>
  </p:notesTextViewPr>
  <p:notesViewPr>
    <p:cSldViewPr snapToGrid="0">
      <p:cViewPr varScale="1">
        <p:scale>
          <a:sx n="68" d="100"/>
          <a:sy n="68" d="100"/>
        </p:scale>
        <p:origin x="21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8" name="Slide Image Placeholder 7"/>
          <p:cNvSpPr>
            <a:spLocks noGrp="1" noRot="1" noChangeAspect="1"/>
          </p:cNvSpPr>
          <p:nvPr>
            <p:ph type="sldImg" idx="2"/>
          </p:nvPr>
        </p:nvSpPr>
        <p:spPr>
          <a:xfrm>
            <a:off x="-784225" y="358775"/>
            <a:ext cx="10741025" cy="6042025"/>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54786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a:p>
        </p:txBody>
      </p:sp>
    </p:spTree>
    <p:extLst>
      <p:ext uri="{BB962C8B-B14F-4D97-AF65-F5344CB8AC3E}">
        <p14:creationId xmlns:p14="http://schemas.microsoft.com/office/powerpoint/2010/main" val="5308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a:p>
        </p:txBody>
      </p:sp>
    </p:spTree>
    <p:extLst>
      <p:ext uri="{BB962C8B-B14F-4D97-AF65-F5344CB8AC3E}">
        <p14:creationId xmlns:p14="http://schemas.microsoft.com/office/powerpoint/2010/main" val="131961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a:p>
        </p:txBody>
      </p:sp>
    </p:spTree>
    <p:extLst>
      <p:ext uri="{BB962C8B-B14F-4D97-AF65-F5344CB8AC3E}">
        <p14:creationId xmlns:p14="http://schemas.microsoft.com/office/powerpoint/2010/main" val="291324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a:p>
        </p:txBody>
      </p:sp>
    </p:spTree>
    <p:extLst>
      <p:ext uri="{BB962C8B-B14F-4D97-AF65-F5344CB8AC3E}">
        <p14:creationId xmlns:p14="http://schemas.microsoft.com/office/powerpoint/2010/main" val="238915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a:p>
        </p:txBody>
      </p:sp>
    </p:spTree>
    <p:extLst>
      <p:ext uri="{BB962C8B-B14F-4D97-AF65-F5344CB8AC3E}">
        <p14:creationId xmlns:p14="http://schemas.microsoft.com/office/powerpoint/2010/main" val="289503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a:p>
        </p:txBody>
      </p:sp>
    </p:spTree>
    <p:extLst>
      <p:ext uri="{BB962C8B-B14F-4D97-AF65-F5344CB8AC3E}">
        <p14:creationId xmlns:p14="http://schemas.microsoft.com/office/powerpoint/2010/main" val="117157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a:p>
        </p:txBody>
      </p:sp>
    </p:spTree>
    <p:extLst>
      <p:ext uri="{BB962C8B-B14F-4D97-AF65-F5344CB8AC3E}">
        <p14:creationId xmlns:p14="http://schemas.microsoft.com/office/powerpoint/2010/main" val="7812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363789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983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939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141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735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746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4626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3085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7824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3603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739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821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427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066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888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932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067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7/16/24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264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7/16/24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575887"/>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Insolvency Law Archives - Abrahams &amp; Gross Attorneys">
            <a:extLst>
              <a:ext uri="{FF2B5EF4-FFF2-40B4-BE49-F238E27FC236}">
                <a16:creationId xmlns:a16="http://schemas.microsoft.com/office/drawing/2014/main" id="{80B966B9-DF24-F040-F521-995816D6B18E}"/>
              </a:ext>
            </a:extLst>
          </p:cNvPr>
          <p:cNvPicPr>
            <a:picLocks noChangeAspect="1" noChangeArrowheads="1"/>
          </p:cNvPicPr>
          <p:nvPr/>
        </p:nvPicPr>
        <p:blipFill>
          <a:blip r:embed="rId3">
            <a:duotone>
              <a:prstClr val="black"/>
              <a:schemeClr val="bg1">
                <a:tint val="45000"/>
                <a:satMod val="400000"/>
              </a:schemeClr>
            </a:duotone>
            <a:alphaModFix amt="25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51012" y="609601"/>
            <a:ext cx="8676222" cy="3200400"/>
          </a:xfrm>
          <a:extLst>
            <a:ext uri="{909E8E84-426E-40DD-AFC4-6F175D3DCCD1}">
              <a14:hiddenFill xmlns:a14="http://schemas.microsoft.com/office/drawing/2010/main">
                <a:solidFill>
                  <a:srgbClr val="FFFFFF"/>
                </a:solidFill>
              </a14:hiddenFill>
            </a:ext>
          </a:extLst>
        </p:spPr>
        <p:txBody>
          <a:bodyPr>
            <a:normAutofit/>
          </a:bodyPr>
          <a:lstStyle/>
          <a:p>
            <a:r>
              <a:rPr lang="en-US" dirty="0">
                <a:latin typeface="ACADEMY ENGRAVED LET PLAIN:1.0" panose="02000000000000000000" pitchFamily="2" charset="0"/>
              </a:rPr>
              <a:t>Navigating through Insolvency of Public Enterprises in Nigeria: a practical guide</a:t>
            </a:r>
          </a:p>
        </p:txBody>
      </p:sp>
      <p:sp>
        <p:nvSpPr>
          <p:cNvPr id="3" name="Subtitle 2"/>
          <p:cNvSpPr>
            <a:spLocks noGrp="1"/>
          </p:cNvSpPr>
          <p:nvPr>
            <p:ph type="subTitle" idx="1"/>
          </p:nvPr>
        </p:nvSpPr>
        <p:spPr>
          <a:xfrm>
            <a:off x="1751012" y="3886200"/>
            <a:ext cx="8886508" cy="2758440"/>
          </a:xfrm>
        </p:spPr>
        <p:txBody>
          <a:bodyPr>
            <a:noAutofit/>
          </a:bodyPr>
          <a:lstStyle/>
          <a:p>
            <a:pPr>
              <a:lnSpc>
                <a:spcPct val="90000"/>
              </a:lnSpc>
            </a:pPr>
            <a:r>
              <a:rPr lang="en-US" sz="3200" b="1" dirty="0">
                <a:latin typeface="ACADEMY ENGRAVED LET PLAIN:1.0" panose="02000000000000000000" pitchFamily="2" charset="0"/>
                <a:ea typeface="Segoe UI Black" panose="020B0A02040204020203" pitchFamily="34" charset="0"/>
              </a:rPr>
              <a:t>Presented by:</a:t>
            </a:r>
          </a:p>
          <a:p>
            <a:pPr>
              <a:lnSpc>
                <a:spcPct val="90000"/>
              </a:lnSpc>
            </a:pPr>
            <a:r>
              <a:rPr lang="en-US" sz="2400" dirty="0">
                <a:latin typeface="ACADEMY ENGRAVED LET PLAIN:1.0" panose="02000000000000000000" pitchFamily="2" charset="0"/>
                <a:ea typeface="Segoe UI Black" panose="020B0A02040204020203" pitchFamily="34" charset="0"/>
              </a:rPr>
              <a:t>Adetokunbo Agoro Esq</a:t>
            </a:r>
          </a:p>
          <a:p>
            <a:pPr>
              <a:lnSpc>
                <a:spcPct val="90000"/>
              </a:lnSpc>
            </a:pPr>
            <a:r>
              <a:rPr lang="en-US" sz="2400" dirty="0">
                <a:latin typeface="ACADEMY ENGRAVED LET PLAIN:1.0" panose="02000000000000000000" pitchFamily="2" charset="0"/>
                <a:ea typeface="Segoe UI Black" panose="020B0A02040204020203" pitchFamily="34" charset="0"/>
              </a:rPr>
              <a:t>Managing Partner</a:t>
            </a:r>
          </a:p>
          <a:p>
            <a:pPr>
              <a:lnSpc>
                <a:spcPct val="90000"/>
              </a:lnSpc>
            </a:pPr>
            <a:r>
              <a:rPr lang="en-US" sz="2400" dirty="0" err="1">
                <a:latin typeface="ACADEMY ENGRAVED LET PLAIN:1.0" panose="02000000000000000000" pitchFamily="2" charset="0"/>
                <a:ea typeface="Segoe UI Black" panose="020B0A02040204020203" pitchFamily="34" charset="0"/>
              </a:rPr>
              <a:t>Jaiye</a:t>
            </a:r>
            <a:r>
              <a:rPr lang="en-US" sz="2400" dirty="0">
                <a:latin typeface="ACADEMY ENGRAVED LET PLAIN:1.0" panose="02000000000000000000" pitchFamily="2" charset="0"/>
                <a:ea typeface="Segoe UI Black" panose="020B0A02040204020203" pitchFamily="34" charset="0"/>
              </a:rPr>
              <a:t> Agoro &amp; Co</a:t>
            </a:r>
          </a:p>
          <a:p>
            <a:pPr>
              <a:lnSpc>
                <a:spcPct val="90000"/>
              </a:lnSpc>
            </a:pPr>
            <a:r>
              <a:rPr lang="en-US" sz="2400" dirty="0">
                <a:latin typeface="ACADEMY ENGRAVED LET PLAIN:1.0" panose="02000000000000000000" pitchFamily="2" charset="0"/>
                <a:ea typeface="Segoe UI Black" panose="020B0A02040204020203" pitchFamily="34" charset="0"/>
              </a:rPr>
              <a:t>Legal Practitioners</a:t>
            </a:r>
          </a:p>
          <a:p>
            <a:pPr>
              <a:lnSpc>
                <a:spcPct val="90000"/>
              </a:lnSpc>
            </a:pPr>
            <a:r>
              <a:rPr lang="en-US" sz="2400" dirty="0">
                <a:latin typeface="ACADEMY ENGRAVED LET PLAIN:1.0" panose="02000000000000000000" pitchFamily="2" charset="0"/>
                <a:ea typeface="Segoe UI Black" panose="020B0A02040204020203" pitchFamily="34" charset="0"/>
              </a:rPr>
              <a:t>Lagos/Abuja</a:t>
            </a:r>
            <a:endParaRPr lang="en-US" sz="2400" dirty="0">
              <a:latin typeface="ACADEMY ENGRAVED LET PLAIN:1.0" panose="02000000000000000000" pitchFamily="2" charset="0"/>
            </a:endParaRPr>
          </a:p>
        </p:txBody>
      </p:sp>
    </p:spTree>
    <p:extLst>
      <p:ext uri="{BB962C8B-B14F-4D97-AF65-F5344CB8AC3E}">
        <p14:creationId xmlns:p14="http://schemas.microsoft.com/office/powerpoint/2010/main" val="247304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221" y="216048"/>
            <a:ext cx="10859068" cy="5016758"/>
          </a:xfrm>
          <a:prstGeom prst="rect">
            <a:avLst/>
          </a:prstGeom>
        </p:spPr>
        <p:txBody>
          <a:bodyPr wrap="square">
            <a:spAutoFit/>
          </a:bodyPr>
          <a:lstStyle/>
          <a:p>
            <a:pPr marR="0" lvl="0" algn="just">
              <a:spcBef>
                <a:spcPts val="0"/>
              </a:spcBef>
              <a:spcAft>
                <a:spcPts val="0"/>
              </a:spcAft>
            </a:pP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lvl="0" algn="just"/>
            <a:r>
              <a:rPr lang="en-US" sz="2000" b="1" dirty="0"/>
              <a:t>RECOMMENDATIONS</a:t>
            </a:r>
            <a:endParaRPr lang="en-US" sz="2000" dirty="0"/>
          </a:p>
          <a:p>
            <a:pPr marL="285750" lvl="0" indent="-285750" algn="just">
              <a:buFont typeface="Wingdings" panose="05000000000000000000" pitchFamily="2" charset="2"/>
              <a:buChar char="v"/>
            </a:pPr>
            <a:r>
              <a:rPr lang="en-US" sz="2000" dirty="0"/>
              <a:t>Strengthening Legal frameworks- Create and Insolvency Court that terminates at the Court of Appeal. Or encourage Arbitration with experts in the field sitting as arbitrators.</a:t>
            </a:r>
          </a:p>
          <a:p>
            <a:pPr marL="285750" lvl="0" indent="-285750" algn="just">
              <a:buFont typeface="Wingdings" panose="05000000000000000000" pitchFamily="2" charset="2"/>
              <a:buChar char="v"/>
            </a:pPr>
            <a:r>
              <a:rPr lang="en-US" sz="2000" dirty="0"/>
              <a:t>Make use of the Public Enterprise Arbitration Panel under the Public Enterprises (</a:t>
            </a:r>
            <a:r>
              <a:rPr lang="en-US" sz="2000" dirty="0" err="1"/>
              <a:t>Privatisation</a:t>
            </a:r>
            <a:r>
              <a:rPr lang="en-US" sz="2000" dirty="0"/>
              <a:t> &amp; </a:t>
            </a:r>
            <a:r>
              <a:rPr lang="en-US" sz="2000" dirty="0" err="1"/>
              <a:t>Commercialisation</a:t>
            </a:r>
            <a:r>
              <a:rPr lang="en-US" sz="2000" dirty="0"/>
              <a:t>) Act -Reduce litigation by inserting robust arbitration clauses in the Asset Sale &amp; Purchase Agreement.</a:t>
            </a:r>
          </a:p>
          <a:p>
            <a:pPr marL="285750" lvl="0" indent="-285750" algn="just">
              <a:buFont typeface="Wingdings" panose="05000000000000000000" pitchFamily="2" charset="2"/>
              <a:buChar char="v"/>
            </a:pPr>
            <a:r>
              <a:rPr lang="en-US" sz="2000" dirty="0"/>
              <a:t>Enhancing Financial Management </a:t>
            </a:r>
          </a:p>
          <a:p>
            <a:pPr marL="285750" lvl="0" indent="-285750" algn="just">
              <a:buFont typeface="Wingdings" panose="05000000000000000000" pitchFamily="2" charset="2"/>
              <a:buChar char="v"/>
            </a:pPr>
            <a:r>
              <a:rPr lang="en-US" sz="2000" dirty="0"/>
              <a:t>Promoting Transparency and Accountability</a:t>
            </a:r>
          </a:p>
          <a:p>
            <a:pPr marL="285750" lvl="0" indent="-285750" algn="just">
              <a:buFont typeface="Wingdings" panose="05000000000000000000" pitchFamily="2" charset="2"/>
              <a:buChar char="v"/>
            </a:pPr>
            <a:r>
              <a:rPr lang="en-US" sz="2000" dirty="0"/>
              <a:t>Encouraging Private Sector Participation- Realistic Interest rates on bank loans</a:t>
            </a:r>
          </a:p>
          <a:p>
            <a:pPr marL="285750" lvl="0" indent="-285750" algn="just">
              <a:buFont typeface="Wingdings" panose="05000000000000000000" pitchFamily="2" charset="2"/>
              <a:buChar char="v"/>
            </a:pPr>
            <a:r>
              <a:rPr lang="en-US" sz="2000" dirty="0"/>
              <a:t>BPE Post </a:t>
            </a:r>
            <a:r>
              <a:rPr lang="en-US" sz="2000" dirty="0" err="1"/>
              <a:t>Privatisation</a:t>
            </a:r>
            <a:r>
              <a:rPr lang="en-US" sz="2000" dirty="0"/>
              <a:t> Unit be more aggressive to ensure the companies privatized continue the business with the new owners.</a:t>
            </a:r>
          </a:p>
          <a:p>
            <a:pPr marL="285750" lvl="0" indent="-285750" algn="just">
              <a:buFont typeface="Wingdings" panose="05000000000000000000" pitchFamily="2" charset="2"/>
              <a:buChar char="v"/>
            </a:pPr>
            <a:r>
              <a:rPr lang="en-US" sz="2000" dirty="0"/>
              <a:t>Successful bidders must show physical expertise on ground and financial muscle to run and operate the enterprise post privatization.</a:t>
            </a:r>
          </a:p>
          <a:p>
            <a:pPr marR="0" lvl="0" algn="just">
              <a:spcBef>
                <a:spcPts val="0"/>
              </a:spcBef>
              <a:spcAft>
                <a:spcPts val="0"/>
              </a:spcAft>
            </a:pPr>
            <a:endPar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013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262" y="247894"/>
            <a:ext cx="10809027" cy="6555641"/>
          </a:xfrm>
          <a:prstGeom prst="rect">
            <a:avLst/>
          </a:prstGeom>
        </p:spPr>
        <p:txBody>
          <a:bodyPr wrap="square">
            <a:spAutoFit/>
          </a:bodyPr>
          <a:lstStyle/>
          <a:p>
            <a:pPr marR="0" lvl="0" algn="just">
              <a:spcBef>
                <a:spcPts val="0"/>
              </a:spcBef>
              <a:spcAft>
                <a:spcPts val="0"/>
              </a:spcAft>
            </a:pPr>
            <a:r>
              <a:rPr lang="en-US" sz="2800" b="1" kern="100" dirty="0">
                <a:latin typeface="Britannic Bold" panose="020B0903060703020204" pitchFamily="34" charset="0"/>
                <a:ea typeface="Calibri" panose="020F0502020204030204" pitchFamily="34" charset="0"/>
                <a:cs typeface="Calibri" panose="020F0502020204030204" pitchFamily="34" charset="0"/>
              </a:rPr>
              <a:t>CONCLUSION</a:t>
            </a:r>
            <a:endParaRPr lang="en-US" sz="2100" b="1" kern="100" dirty="0">
              <a:latin typeface="Britannic Bold" panose="020B0903060703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100" kern="100" dirty="0">
                <a:ea typeface="Calibri" panose="020F0502020204030204" pitchFamily="34" charset="0"/>
                <a:cs typeface="Calibri" panose="020F0502020204030204" pitchFamily="34" charset="0"/>
              </a:rPr>
              <a:t>Compulsory Winding up of public enterprises is primarily to reduce inefficiency and bleeding of Government purse by liquidating inefficient or moribund enterprises. On the long run this means better reallocation of Government resources and by extension jobs creation and efficient alternative infrastructure development and resource use. </a:t>
            </a:r>
            <a:r>
              <a:rPr lang="en-US" sz="2100" dirty="0">
                <a:ea typeface="Calibri" panose="020F0502020204030204" pitchFamily="34" charset="0"/>
              </a:rPr>
              <a:t>The company’s assets can be recovered under summary judgment application without need of instituting a fresh action for speedy recovery.</a:t>
            </a:r>
          </a:p>
          <a:p>
            <a:pPr marL="342900" marR="0" lvl="0" indent="-342900" algn="just">
              <a:spcBef>
                <a:spcPts val="0"/>
              </a:spcBef>
              <a:spcAft>
                <a:spcPts val="0"/>
              </a:spcAft>
              <a:buFont typeface="Wingdings" panose="05000000000000000000" pitchFamily="2" charset="2"/>
              <a:buChar char=""/>
            </a:pPr>
            <a:r>
              <a:rPr lang="en-US" sz="2100" dirty="0">
                <a:ea typeface="Calibri" panose="020F0502020204030204" pitchFamily="34" charset="0"/>
              </a:rPr>
              <a:t>Winding up by the court is meant to be a collective process and private suits by creditors should always be discouraged – the judiciary must take the lead in this area and each court must exercise its interpretative jurisdiction properly as opposed to encouraging forum shopping. </a:t>
            </a:r>
            <a:endParaRPr lang="en-US" sz="2000" kern="100" dirty="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000" kern="100" dirty="0">
                <a:ea typeface="Calibri" panose="020F0502020204030204" pitchFamily="34" charset="0"/>
                <a:cs typeface="Calibri" panose="020F0502020204030204" pitchFamily="34" charset="0"/>
              </a:rPr>
              <a:t>Liquidation matters ought to be given accelerated hearing and should in our view terminate at the Court of Appeal.</a:t>
            </a:r>
            <a:endParaRPr lang="en-US" sz="2000" kern="100" dirty="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000" kern="100" dirty="0">
                <a:ea typeface="Calibri" panose="020F0502020204030204" pitchFamily="34" charset="0"/>
                <a:cs typeface="Calibri" panose="020F0502020204030204" pitchFamily="34" charset="0"/>
              </a:rPr>
              <a:t>The future of public sector liquidation is not bleak nor the results negative (</a:t>
            </a:r>
            <a:r>
              <a:rPr lang="en-US" sz="2000" kern="100" dirty="0" err="1">
                <a:ea typeface="Calibri" panose="020F0502020204030204" pitchFamily="34" charset="0"/>
                <a:cs typeface="Calibri" panose="020F0502020204030204" pitchFamily="34" charset="0"/>
              </a:rPr>
              <a:t>seesome</a:t>
            </a:r>
            <a:r>
              <a:rPr lang="en-US" sz="2000" kern="100" dirty="0">
                <a:ea typeface="Calibri" panose="020F0502020204030204" pitchFamily="34" charset="0"/>
                <a:cs typeface="Calibri" panose="020F0502020204030204" pitchFamily="34" charset="0"/>
              </a:rPr>
              <a:t> numbers on the NCP/BPE website</a:t>
            </a:r>
            <a:r>
              <a:rPr lang="en-US" sz="2000" kern="100" baseline="30000" dirty="0">
                <a:ea typeface="Calibri" panose="020F0502020204030204" pitchFamily="34" charset="0"/>
                <a:cs typeface="Calibri" panose="020F0502020204030204" pitchFamily="34" charset="0"/>
              </a:rPr>
              <a:t>30</a:t>
            </a:r>
            <a:r>
              <a:rPr lang="en-US" sz="2000" kern="100" dirty="0">
                <a:ea typeface="Calibri" panose="020F0502020204030204" pitchFamily="34" charset="0"/>
                <a:cs typeface="Calibri" panose="020F0502020204030204" pitchFamily="34" charset="0"/>
              </a:rPr>
              <a:t>. However, BPE post privatization unit should be more aggressive and visible as a regulator the enterprises carry on the business of the company and not simply an asset stripping mechanism.</a:t>
            </a:r>
            <a:endParaRPr lang="en-US" sz="2000" kern="100" dirty="0">
              <a:ea typeface="Calibri" panose="020F0502020204030204" pitchFamily="34" charset="0"/>
              <a:cs typeface="Times New Roman" panose="02020603050405020304" pitchFamily="18" charset="0"/>
            </a:endParaRPr>
          </a:p>
          <a:p>
            <a:pPr marL="685800" marR="0" algn="just">
              <a:spcBef>
                <a:spcPts val="0"/>
              </a:spcBef>
              <a:spcAft>
                <a:spcPts val="0"/>
              </a:spcAft>
            </a:pPr>
            <a:r>
              <a:rPr lang="en-US" sz="2000" kern="100" dirty="0">
                <a:solidFill>
                  <a:schemeClr val="bg1"/>
                </a:solidFill>
                <a:ea typeface="Calibri" panose="020F0502020204030204" pitchFamily="34" charset="0"/>
                <a:cs typeface="Calibri" panose="020F0502020204030204" pitchFamily="34" charset="0"/>
              </a:rPr>
              <a:t> </a:t>
            </a:r>
            <a:endParaRPr lang="en-US" sz="2000" kern="100" dirty="0">
              <a:solidFill>
                <a:schemeClr val="bg1"/>
              </a:solidFill>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endParaRPr lang="en-US" sz="2100" dirty="0"/>
          </a:p>
        </p:txBody>
      </p:sp>
    </p:spTree>
    <p:extLst>
      <p:ext uri="{BB962C8B-B14F-4D97-AF65-F5344CB8AC3E}">
        <p14:creationId xmlns:p14="http://schemas.microsoft.com/office/powerpoint/2010/main" val="17480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4309" y="118996"/>
            <a:ext cx="2199641" cy="584775"/>
          </a:xfrm>
          <a:prstGeom prst="rect">
            <a:avLst/>
          </a:prstGeom>
        </p:spPr>
        <p:txBody>
          <a:bodyPr wrap="none">
            <a:spAutoFit/>
          </a:bodyPr>
          <a:lstStyle/>
          <a:p>
            <a:pPr marR="0" lvl="0" algn="just">
              <a:spcBef>
                <a:spcPts val="0"/>
              </a:spcBef>
              <a:spcAft>
                <a:spcPts val="0"/>
              </a:spcAft>
            </a:pPr>
            <a:r>
              <a:rPr lang="en-US" sz="3200" kern="100" dirty="0">
                <a:latin typeface="Britannic Bold" panose="020B0903060703020204" pitchFamily="34" charset="0"/>
                <a:ea typeface="Calibri" panose="020F0502020204030204" pitchFamily="34" charset="0"/>
                <a:cs typeface="Calibri" panose="020F0502020204030204" pitchFamily="34" charset="0"/>
              </a:rPr>
              <a:t>References</a:t>
            </a:r>
            <a:endParaRPr lang="en-US" sz="3200" kern="100" dirty="0">
              <a:effectLst/>
              <a:latin typeface="Britannic Bold" panose="020B0903060703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74309" y="703771"/>
            <a:ext cx="10780628" cy="5199180"/>
          </a:xfrm>
          <a:prstGeom prst="rect">
            <a:avLst/>
          </a:prstGeom>
        </p:spPr>
        <p:txBody>
          <a:bodyPr wrap="square">
            <a:spAutoFit/>
          </a:bodyPr>
          <a:lstStyle/>
          <a:p>
            <a:pPr marL="342900" marR="0" lvl="0" indent="-342900">
              <a:lnSpc>
                <a:spcPct val="122000"/>
              </a:lnSpc>
              <a:spcBef>
                <a:spcPts val="0"/>
              </a:spcBef>
              <a:spcAft>
                <a:spcPts val="0"/>
              </a:spcAft>
              <a:buFont typeface="+mj-lt"/>
              <a:buAutoNum type="arabicPeriod"/>
            </a:pPr>
            <a:r>
              <a:rPr lang="en-US" sz="1600" dirty="0">
                <a:ea typeface="Calibri" panose="020F0502020204030204" pitchFamily="34" charset="0"/>
                <a:cs typeface="Times New Roman" panose="02020603050405020304" pitchFamily="18" charset="0"/>
              </a:rPr>
              <a:t>McPherson’s Law of Company Liquidation by Andrew R </a:t>
            </a:r>
            <a:r>
              <a:rPr lang="en-US" sz="1600" dirty="0" err="1">
                <a:ea typeface="Calibri" panose="020F0502020204030204" pitchFamily="34" charset="0"/>
                <a:cs typeface="Times New Roman" panose="02020603050405020304" pitchFamily="18" charset="0"/>
              </a:rPr>
              <a:t>Keay</a:t>
            </a:r>
            <a:r>
              <a:rPr lang="en-US" sz="1600" dirty="0">
                <a:ea typeface="Calibri" panose="020F0502020204030204" pitchFamily="34" charset="0"/>
                <a:cs typeface="Times New Roman" panose="02020603050405020304" pitchFamily="18" charset="0"/>
              </a:rPr>
              <a:t>, First Edition, page 1;</a:t>
            </a:r>
          </a:p>
          <a:p>
            <a:pPr marL="342900" marR="0" lvl="0" indent="-342900">
              <a:lnSpc>
                <a:spcPct val="122000"/>
              </a:lnSpc>
              <a:spcBef>
                <a:spcPts val="0"/>
              </a:spcBef>
              <a:spcAft>
                <a:spcPts val="0"/>
              </a:spcAft>
              <a:buFont typeface="+mj-lt"/>
              <a:buAutoNum type="arabicPeriod"/>
            </a:pPr>
            <a:r>
              <a:rPr lang="en-GB" sz="1600" dirty="0" err="1">
                <a:ea typeface="Calibri" panose="020F0502020204030204" pitchFamily="34" charset="0"/>
                <a:cs typeface="Times New Roman" panose="02020603050405020304" pitchFamily="18" charset="0"/>
              </a:rPr>
              <a:t>Adamu</a:t>
            </a:r>
            <a:r>
              <a:rPr lang="en-GB" sz="1600" dirty="0">
                <a:ea typeface="Calibri" panose="020F0502020204030204" pitchFamily="34" charset="0"/>
                <a:cs typeface="Times New Roman" panose="02020603050405020304" pitchFamily="18" charset="0"/>
              </a:rPr>
              <a:t> Mohammed </a:t>
            </a:r>
            <a:r>
              <a:rPr lang="en-GB" sz="1600" dirty="0" err="1">
                <a:ea typeface="Calibri" panose="020F0502020204030204" pitchFamily="34" charset="0"/>
                <a:cs typeface="Times New Roman" panose="02020603050405020304" pitchFamily="18" charset="0"/>
              </a:rPr>
              <a:t>Gbedu</a:t>
            </a:r>
            <a:r>
              <a:rPr lang="en-GB" sz="1600" dirty="0">
                <a:ea typeface="Calibri" panose="020F0502020204030204" pitchFamily="34" charset="0"/>
                <a:cs typeface="Times New Roman" panose="02020603050405020304" pitchFamily="18" charset="0"/>
              </a:rPr>
              <a:t> &amp; </a:t>
            </a:r>
            <a:r>
              <a:rPr lang="en-GB" sz="1600" dirty="0" err="1">
                <a:ea typeface="Calibri" panose="020F0502020204030204" pitchFamily="34" charset="0"/>
                <a:cs typeface="Times New Roman" panose="02020603050405020304" pitchFamily="18" charset="0"/>
              </a:rPr>
              <a:t>Ors</a:t>
            </a:r>
            <a:r>
              <a:rPr lang="en-GB" sz="1600" dirty="0">
                <a:ea typeface="Calibri" panose="020F0502020204030204" pitchFamily="34" charset="0"/>
                <a:cs typeface="Times New Roman" panose="02020603050405020304" pitchFamily="18" charset="0"/>
              </a:rPr>
              <a:t> v Joseph L Itie &amp; 3 </a:t>
            </a:r>
            <a:r>
              <a:rPr lang="en-GB" sz="1600" dirty="0" err="1">
                <a:ea typeface="Calibri" panose="020F0502020204030204" pitchFamily="34" charset="0"/>
                <a:cs typeface="Times New Roman" panose="02020603050405020304" pitchFamily="18" charset="0"/>
              </a:rPr>
              <a:t>Ors</a:t>
            </a:r>
            <a:r>
              <a:rPr lang="en-GB" sz="1600" dirty="0">
                <a:ea typeface="Calibri" panose="020F0502020204030204" pitchFamily="34" charset="0"/>
                <a:cs typeface="Times New Roman" panose="02020603050405020304" pitchFamily="18" charset="0"/>
              </a:rPr>
              <a:t> [2010]10 NWLR 227 per </a:t>
            </a:r>
            <a:r>
              <a:rPr lang="en-GB" sz="1600" dirty="0" err="1">
                <a:ea typeface="Calibri" panose="020F0502020204030204" pitchFamily="34" charset="0"/>
                <a:cs typeface="Times New Roman" panose="02020603050405020304" pitchFamily="18" charset="0"/>
              </a:rPr>
              <a:t>Nweze</a:t>
            </a:r>
            <a:r>
              <a:rPr lang="en-GB" sz="1600" dirty="0">
                <a:ea typeface="Calibri" panose="020F0502020204030204" pitchFamily="34" charset="0"/>
                <a:cs typeface="Times New Roman" panose="02020603050405020304" pitchFamily="18" charset="0"/>
              </a:rPr>
              <a:t> JCA</a:t>
            </a:r>
            <a:endParaRPr lang="en-US" sz="1600" dirty="0">
              <a:ea typeface="Calibri" panose="020F0502020204030204" pitchFamily="34" charset="0"/>
              <a:cs typeface="Times New Roman" panose="02020603050405020304" pitchFamily="18" charset="0"/>
            </a:endParaRPr>
          </a:p>
          <a:p>
            <a:pPr marL="285750" marR="0">
              <a:lnSpc>
                <a:spcPct val="122000"/>
              </a:lnSpc>
              <a:spcBef>
                <a:spcPts val="0"/>
              </a:spcBef>
              <a:spcAft>
                <a:spcPts val="0"/>
              </a:spcAft>
            </a:pPr>
            <a:r>
              <a:rPr lang="en-GB" sz="1600" dirty="0" err="1">
                <a:ea typeface="Calibri" panose="020F0502020204030204" pitchFamily="34" charset="0"/>
                <a:cs typeface="Times New Roman" panose="02020603050405020304" pitchFamily="18" charset="0"/>
              </a:rPr>
              <a:t>Adamu</a:t>
            </a:r>
            <a:r>
              <a:rPr lang="en-GB" sz="1600" dirty="0">
                <a:ea typeface="Calibri" panose="020F0502020204030204" pitchFamily="34" charset="0"/>
                <a:cs typeface="Times New Roman" panose="02020603050405020304" pitchFamily="18" charset="0"/>
              </a:rPr>
              <a:t> M. </a:t>
            </a:r>
            <a:r>
              <a:rPr lang="en-GB" sz="1600" dirty="0" err="1">
                <a:ea typeface="Calibri" panose="020F0502020204030204" pitchFamily="34" charset="0"/>
                <a:cs typeface="Times New Roman" panose="02020603050405020304" pitchFamily="18" charset="0"/>
              </a:rPr>
              <a:t>Gbedu</a:t>
            </a:r>
            <a:r>
              <a:rPr lang="en-GB" sz="1600" dirty="0">
                <a:ea typeface="Calibri" panose="020F0502020204030204" pitchFamily="34" charset="0"/>
                <a:cs typeface="Times New Roman" panose="02020603050405020304" pitchFamily="18" charset="0"/>
              </a:rPr>
              <a:t> &amp; </a:t>
            </a:r>
            <a:r>
              <a:rPr lang="en-GB" sz="1600" dirty="0" err="1">
                <a:ea typeface="Calibri" panose="020F0502020204030204" pitchFamily="34" charset="0"/>
                <a:cs typeface="Times New Roman" panose="02020603050405020304" pitchFamily="18" charset="0"/>
              </a:rPr>
              <a:t>Ors</a:t>
            </a:r>
            <a:r>
              <a:rPr lang="en-GB" sz="1600" dirty="0">
                <a:ea typeface="Calibri" panose="020F0502020204030204" pitchFamily="34" charset="0"/>
                <a:cs typeface="Times New Roman" panose="02020603050405020304" pitchFamily="18" charset="0"/>
              </a:rPr>
              <a:t> V Joseph L Ities &amp; 3 </a:t>
            </a:r>
            <a:r>
              <a:rPr lang="en-GB" sz="1600" dirty="0" err="1">
                <a:ea typeface="Calibri" panose="020F0502020204030204" pitchFamily="34" charset="0"/>
                <a:cs typeface="Times New Roman" panose="02020603050405020304" pitchFamily="18" charset="0"/>
              </a:rPr>
              <a:t>Ors</a:t>
            </a:r>
            <a:r>
              <a:rPr lang="en-GB" sz="1600" dirty="0">
                <a:ea typeface="Calibri" panose="020F0502020204030204" pitchFamily="34" charset="0"/>
                <a:cs typeface="Times New Roman" panose="02020603050405020304" pitchFamily="18" charset="0"/>
              </a:rPr>
              <a:t>[2020] 3NWLR per Rhodes-</a:t>
            </a:r>
            <a:r>
              <a:rPr lang="en-GB" sz="1600" dirty="0" err="1">
                <a:ea typeface="Calibri" panose="020F0502020204030204" pitchFamily="34" charset="0"/>
                <a:cs typeface="Times New Roman" panose="02020603050405020304" pitchFamily="18" charset="0"/>
              </a:rPr>
              <a:t>Vivour</a:t>
            </a:r>
            <a:r>
              <a:rPr lang="en-GB" sz="1600" dirty="0">
                <a:ea typeface="Calibri" panose="020F0502020204030204" pitchFamily="34" charset="0"/>
                <a:cs typeface="Times New Roman" panose="02020603050405020304" pitchFamily="18" charset="0"/>
              </a:rPr>
              <a:t> JSC;</a:t>
            </a:r>
            <a:endParaRPr lang="en-US" sz="1600" dirty="0">
              <a:ea typeface="Calibri" panose="020F0502020204030204" pitchFamily="34" charset="0"/>
              <a:cs typeface="Times New Roman" panose="02020603050405020304" pitchFamily="18" charset="0"/>
            </a:endParaRPr>
          </a:p>
          <a:p>
            <a:pPr marL="342900" marR="0" lvl="0" indent="-342900">
              <a:lnSpc>
                <a:spcPct val="122000"/>
              </a:lnSpc>
              <a:spcBef>
                <a:spcPts val="0"/>
              </a:spcBef>
              <a:spcAft>
                <a:spcPts val="0"/>
              </a:spcAft>
              <a:buFont typeface="+mj-lt"/>
              <a:buAutoNum type="arabicPeriod" startAt="3"/>
            </a:pPr>
            <a:r>
              <a:rPr lang="en-US" sz="1600" dirty="0">
                <a:ea typeface="Calibri" panose="020F0502020204030204" pitchFamily="34" charset="0"/>
                <a:cs typeface="Times New Roman" panose="02020603050405020304" pitchFamily="18" charset="0"/>
              </a:rPr>
              <a:t>Sections 585-590 CAMA 2020</a:t>
            </a:r>
          </a:p>
          <a:p>
            <a:pPr marL="342900" marR="0" lvl="0" indent="-342900">
              <a:lnSpc>
                <a:spcPct val="122000"/>
              </a:lnSpc>
              <a:spcBef>
                <a:spcPts val="0"/>
              </a:spcBef>
              <a:spcAft>
                <a:spcPts val="0"/>
              </a:spcAft>
              <a:buFont typeface="+mj-lt"/>
              <a:buAutoNum type="arabicPeriod" startAt="3"/>
            </a:pPr>
            <a:r>
              <a:rPr lang="en-US" sz="1600" dirty="0">
                <a:ea typeface="Calibri" panose="020F0502020204030204" pitchFamily="34" charset="0"/>
                <a:cs typeface="Times New Roman" panose="02020603050405020304" pitchFamily="18" charset="0"/>
              </a:rPr>
              <a:t>Section 3 Public Enterprises (</a:t>
            </a:r>
            <a:r>
              <a:rPr lang="en-US" sz="1600" dirty="0" err="1">
                <a:ea typeface="Calibri" panose="020F0502020204030204" pitchFamily="34" charset="0"/>
                <a:cs typeface="Times New Roman" panose="02020603050405020304" pitchFamily="18" charset="0"/>
              </a:rPr>
              <a:t>Privatisation</a:t>
            </a:r>
            <a:r>
              <a:rPr lang="en-US" sz="1600" dirty="0">
                <a:ea typeface="Calibri" panose="020F0502020204030204" pitchFamily="34" charset="0"/>
                <a:cs typeface="Times New Roman" panose="02020603050405020304" pitchFamily="18" charset="0"/>
              </a:rPr>
              <a:t> &amp; </a:t>
            </a:r>
            <a:r>
              <a:rPr lang="en-US" sz="1600" dirty="0" err="1">
                <a:ea typeface="Calibri" panose="020F0502020204030204" pitchFamily="34" charset="0"/>
                <a:cs typeface="Times New Roman" panose="02020603050405020304" pitchFamily="18" charset="0"/>
              </a:rPr>
              <a:t>Commecialisation</a:t>
            </a:r>
            <a:r>
              <a:rPr lang="en-US" sz="1600" dirty="0">
                <a:ea typeface="Calibri" panose="020F0502020204030204" pitchFamily="34" charset="0"/>
                <a:cs typeface="Times New Roman" panose="02020603050405020304" pitchFamily="18" charset="0"/>
              </a:rPr>
              <a:t> )Act LFN 2010 CAP P38</a:t>
            </a:r>
          </a:p>
          <a:p>
            <a:pPr marL="342900" marR="0" lvl="0" indent="-342900">
              <a:lnSpc>
                <a:spcPct val="122000"/>
              </a:lnSpc>
              <a:spcBef>
                <a:spcPts val="0"/>
              </a:spcBef>
              <a:spcAft>
                <a:spcPts val="0"/>
              </a:spcAft>
              <a:buFont typeface="+mj-lt"/>
              <a:buAutoNum type="arabicPeriod" startAt="3"/>
            </a:pPr>
            <a:r>
              <a:rPr lang="en-US" sz="1600" dirty="0">
                <a:ea typeface="Calibri" panose="020F0502020204030204" pitchFamily="34" charset="0"/>
                <a:cs typeface="Times New Roman" panose="02020603050405020304" pitchFamily="18" charset="0"/>
              </a:rPr>
              <a:t>Rules 18-24 companies Winding-Up Rules (CWUR) 2012</a:t>
            </a:r>
          </a:p>
          <a:p>
            <a:pPr marL="342900" marR="0" lvl="0" indent="-342900">
              <a:lnSpc>
                <a:spcPct val="122000"/>
              </a:lnSpc>
              <a:spcBef>
                <a:spcPts val="0"/>
              </a:spcBef>
              <a:spcAft>
                <a:spcPts val="0"/>
              </a:spcAft>
              <a:buFont typeface="+mj-lt"/>
              <a:buAutoNum type="arabicPeriod" startAt="3"/>
            </a:pPr>
            <a:r>
              <a:rPr lang="en-US" sz="1600" dirty="0">
                <a:ea typeface="Calibri" panose="020F0502020204030204" pitchFamily="34" charset="0"/>
                <a:cs typeface="Times New Roman" panose="02020603050405020304" pitchFamily="18" charset="0"/>
              </a:rPr>
              <a:t>Section 564 CAMA</a:t>
            </a:r>
          </a:p>
          <a:p>
            <a:pPr marL="342900" marR="0" lvl="0" indent="-342900">
              <a:lnSpc>
                <a:spcPct val="122000"/>
              </a:lnSpc>
              <a:spcBef>
                <a:spcPts val="0"/>
              </a:spcBef>
              <a:spcAft>
                <a:spcPts val="0"/>
              </a:spcAft>
              <a:buFont typeface="+mj-lt"/>
              <a:buAutoNum type="arabicPeriod" startAt="3"/>
            </a:pPr>
            <a:r>
              <a:rPr lang="en-US" sz="1600" dirty="0">
                <a:ea typeface="Calibri" panose="020F0502020204030204" pitchFamily="34" charset="0"/>
                <a:cs typeface="Times New Roman" panose="02020603050405020304" pitchFamily="18" charset="0"/>
              </a:rPr>
              <a:t>Section 578(2) CAMA</a:t>
            </a:r>
          </a:p>
          <a:p>
            <a:pPr marL="342900" marR="0" lvl="0" indent="-342900">
              <a:lnSpc>
                <a:spcPct val="122000"/>
              </a:lnSpc>
              <a:spcBef>
                <a:spcPts val="0"/>
              </a:spcBef>
              <a:spcAft>
                <a:spcPts val="0"/>
              </a:spcAft>
              <a:buFont typeface="+mj-lt"/>
              <a:buAutoNum type="arabicPeriod" startAt="3"/>
            </a:pPr>
            <a:r>
              <a:rPr lang="en-US" sz="1600" dirty="0">
                <a:ea typeface="Calibri" panose="020F0502020204030204" pitchFamily="34" charset="0"/>
                <a:cs typeface="Times New Roman" panose="02020603050405020304" pitchFamily="18" charset="0"/>
              </a:rPr>
              <a:t>Rule 19 CWUR</a:t>
            </a:r>
          </a:p>
          <a:p>
            <a:pPr marL="342900" marR="0" lvl="0" indent="-342900">
              <a:lnSpc>
                <a:spcPct val="122000"/>
              </a:lnSpc>
              <a:spcBef>
                <a:spcPts val="0"/>
              </a:spcBef>
              <a:spcAft>
                <a:spcPts val="0"/>
              </a:spcAft>
              <a:buFont typeface="+mj-lt"/>
              <a:buAutoNum type="arabicPeriod" startAt="3"/>
            </a:pPr>
            <a:r>
              <a:rPr lang="en-US" sz="1600" dirty="0">
                <a:ea typeface="Calibri" panose="020F0502020204030204" pitchFamily="34" charset="0"/>
                <a:cs typeface="Times New Roman" panose="02020603050405020304" pitchFamily="18" charset="0"/>
              </a:rPr>
              <a:t>Sections 588, 590, 596 &amp; 597 CAMA</a:t>
            </a:r>
          </a:p>
          <a:p>
            <a:pPr marL="342900" marR="0" lvl="0" indent="-342900">
              <a:lnSpc>
                <a:spcPct val="122000"/>
              </a:lnSpc>
              <a:spcBef>
                <a:spcPts val="0"/>
              </a:spcBef>
              <a:spcAft>
                <a:spcPts val="0"/>
              </a:spcAft>
              <a:buFont typeface="+mj-lt"/>
              <a:buAutoNum type="arabicPeriod" startAt="3"/>
            </a:pPr>
            <a:r>
              <a:rPr lang="en-US" sz="1600" dirty="0">
                <a:ea typeface="Calibri" panose="020F0502020204030204" pitchFamily="34" charset="0"/>
                <a:cs typeface="Times New Roman" panose="02020603050405020304" pitchFamily="18" charset="0"/>
              </a:rPr>
              <a:t>Section 655-657 CAMA</a:t>
            </a:r>
          </a:p>
          <a:p>
            <a:pPr marL="342900" marR="0" lvl="0" indent="-342900">
              <a:lnSpc>
                <a:spcPct val="122000"/>
              </a:lnSpc>
              <a:spcBef>
                <a:spcPts val="0"/>
              </a:spcBef>
              <a:spcAft>
                <a:spcPts val="0"/>
              </a:spcAft>
              <a:buFont typeface="+mj-lt"/>
              <a:buAutoNum type="arabicPeriod" startAt="3"/>
            </a:pPr>
            <a:r>
              <a:rPr lang="en-US" sz="1600" dirty="0">
                <a:ea typeface="Calibri" panose="020F0502020204030204" pitchFamily="34" charset="0"/>
                <a:cs typeface="Times New Roman" panose="02020603050405020304" pitchFamily="18" charset="0"/>
              </a:rPr>
              <a:t>Section 586 CAMA</a:t>
            </a:r>
          </a:p>
          <a:p>
            <a:pPr marL="342900" marR="0" lvl="0" indent="-342900">
              <a:lnSpc>
                <a:spcPct val="122000"/>
              </a:lnSpc>
              <a:spcBef>
                <a:spcPts val="0"/>
              </a:spcBef>
              <a:spcAft>
                <a:spcPts val="0"/>
              </a:spcAft>
              <a:buFont typeface="+mj-lt"/>
              <a:buAutoNum type="arabicPeriod" startAt="3"/>
            </a:pPr>
            <a:r>
              <a:rPr lang="en-US" sz="1600" dirty="0">
                <a:ea typeface="Calibri" panose="020F0502020204030204" pitchFamily="34" charset="0"/>
                <a:cs typeface="Times New Roman" panose="02020603050405020304" pitchFamily="18" charset="0"/>
              </a:rPr>
              <a:t>Sections 704 &amp; 705 CAMA</a:t>
            </a:r>
          </a:p>
          <a:p>
            <a:pPr marL="342900" marR="0" lvl="0" indent="-342900">
              <a:lnSpc>
                <a:spcPct val="122000"/>
              </a:lnSpc>
              <a:spcBef>
                <a:spcPts val="0"/>
              </a:spcBef>
              <a:spcAft>
                <a:spcPts val="0"/>
              </a:spcAft>
              <a:buFont typeface="+mj-lt"/>
              <a:buAutoNum type="arabicPeriod" startAt="3"/>
            </a:pPr>
            <a:r>
              <a:rPr lang="en-US" sz="1600" dirty="0">
                <a:ea typeface="Calibri" panose="020F0502020204030204" pitchFamily="34" charset="0"/>
                <a:cs typeface="Times New Roman" panose="02020603050405020304" pitchFamily="18" charset="0"/>
              </a:rPr>
              <a:t>Section 707 CAMA</a:t>
            </a:r>
          </a:p>
          <a:p>
            <a:pPr marL="342900" marR="0" lvl="0" indent="-342900">
              <a:lnSpc>
                <a:spcPct val="122000"/>
              </a:lnSpc>
              <a:spcBef>
                <a:spcPts val="0"/>
              </a:spcBef>
              <a:spcAft>
                <a:spcPts val="0"/>
              </a:spcAft>
              <a:buFont typeface="+mj-lt"/>
              <a:buAutoNum type="arabicPeriod" startAt="3"/>
            </a:pPr>
            <a:r>
              <a:rPr lang="en-US" sz="1600" dirty="0"/>
              <a:t>[2010] 10 NWLR (Pt. 1202) C.A. 227</a:t>
            </a:r>
            <a:endParaRPr lang="en-US" sz="1600" dirty="0">
              <a:ea typeface="Calibri" panose="020F0502020204030204" pitchFamily="34" charset="0"/>
              <a:cs typeface="Times New Roman" panose="02020603050405020304" pitchFamily="18" charset="0"/>
            </a:endParaRPr>
          </a:p>
          <a:p>
            <a:pPr marL="342900" marR="0" lvl="0" indent="-342900">
              <a:lnSpc>
                <a:spcPct val="122000"/>
              </a:lnSpc>
              <a:spcBef>
                <a:spcPts val="0"/>
              </a:spcBef>
              <a:spcAft>
                <a:spcPts val="0"/>
              </a:spcAft>
              <a:buFont typeface="+mj-lt"/>
              <a:buAutoNum type="arabicPeriod" startAt="3"/>
            </a:pPr>
            <a:r>
              <a:rPr lang="en-US" sz="1600" dirty="0">
                <a:ea typeface="Calibri" panose="020F0502020204030204" pitchFamily="34" charset="0"/>
                <a:cs typeface="Times New Roman" panose="02020603050405020304" pitchFamily="18" charset="0"/>
              </a:rPr>
              <a:t>GBEDU v ITIE [2020] 3NWLR Pt. 1710 SC 104</a:t>
            </a:r>
          </a:p>
          <a:p>
            <a:pPr marL="342900" marR="0" lvl="0" indent="-342900">
              <a:lnSpc>
                <a:spcPct val="122000"/>
              </a:lnSpc>
              <a:spcBef>
                <a:spcPts val="0"/>
              </a:spcBef>
              <a:spcAft>
                <a:spcPts val="800"/>
              </a:spcAft>
              <a:buFont typeface="+mj-lt"/>
              <a:buAutoNum type="arabicPeriod" startAt="3"/>
            </a:pPr>
            <a:r>
              <a:rPr lang="en-US" sz="1600" dirty="0">
                <a:ea typeface="Calibri" panose="020F0502020204030204" pitchFamily="34" charset="0"/>
                <a:cs typeface="Times New Roman" panose="02020603050405020304" pitchFamily="18" charset="0"/>
              </a:rPr>
              <a:t>Section 603 CAMA. Rules 4 &amp; 62 CWUR, Form 30</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7491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149" y="352907"/>
            <a:ext cx="10604311" cy="5700407"/>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17"/>
            </a:pPr>
            <a:r>
              <a:rPr lang="en-US" dirty="0">
                <a:ea typeface="Calibri" panose="020F0502020204030204" pitchFamily="34" charset="0"/>
                <a:cs typeface="Times New Roman" panose="02020603050405020304" pitchFamily="18" charset="0"/>
              </a:rPr>
              <a:t>[2019] LPELR-49014 (CA)</a:t>
            </a:r>
          </a:p>
          <a:p>
            <a:pPr marL="342900" marR="0" lvl="0" indent="-342900">
              <a:lnSpc>
                <a:spcPct val="107000"/>
              </a:lnSpc>
              <a:spcBef>
                <a:spcPts val="0"/>
              </a:spcBef>
              <a:spcAft>
                <a:spcPts val="0"/>
              </a:spcAft>
              <a:buFont typeface="+mj-lt"/>
              <a:buAutoNum type="arabicPeriod" startAt="17"/>
            </a:pPr>
            <a:r>
              <a:rPr lang="en-US" dirty="0">
                <a:ea typeface="Calibri" panose="020F0502020204030204" pitchFamily="34" charset="0"/>
                <a:cs typeface="Times New Roman" panose="02020603050405020304" pitchFamily="18" charset="0"/>
              </a:rPr>
              <a:t>Per </a:t>
            </a:r>
            <a:r>
              <a:rPr lang="en-US" dirty="0" err="1">
                <a:ea typeface="Calibri" panose="020F0502020204030204" pitchFamily="34" charset="0"/>
                <a:cs typeface="Times New Roman" panose="02020603050405020304" pitchFamily="18" charset="0"/>
              </a:rPr>
              <a:t>Akomolafe</a:t>
            </a:r>
            <a:r>
              <a:rPr lang="en-US" dirty="0">
                <a:ea typeface="Calibri" panose="020F0502020204030204" pitchFamily="34" charset="0"/>
                <a:cs typeface="Times New Roman" panose="02020603050405020304" pitchFamily="18" charset="0"/>
              </a:rPr>
              <a:t>-Wilson JCA</a:t>
            </a:r>
          </a:p>
          <a:p>
            <a:pPr marL="342900" marR="0" lvl="0" indent="-342900">
              <a:lnSpc>
                <a:spcPct val="107000"/>
              </a:lnSpc>
              <a:spcBef>
                <a:spcPts val="0"/>
              </a:spcBef>
              <a:spcAft>
                <a:spcPts val="0"/>
              </a:spcAft>
              <a:buFont typeface="+mj-lt"/>
              <a:buAutoNum type="arabicPeriod" startAt="17"/>
            </a:pPr>
            <a:r>
              <a:rPr lang="en-US" dirty="0">
                <a:ea typeface="Calibri" panose="020F0502020204030204" pitchFamily="34" charset="0"/>
                <a:cs typeface="Times New Roman" panose="02020603050405020304" pitchFamily="18" charset="0"/>
              </a:rPr>
              <a:t>Section 617 CAMA</a:t>
            </a:r>
          </a:p>
          <a:p>
            <a:pPr marL="342900" marR="0" lvl="0" indent="-342900">
              <a:lnSpc>
                <a:spcPct val="107000"/>
              </a:lnSpc>
              <a:spcBef>
                <a:spcPts val="0"/>
              </a:spcBef>
              <a:spcAft>
                <a:spcPts val="0"/>
              </a:spcAft>
              <a:buFont typeface="+mj-lt"/>
              <a:buAutoNum type="arabicPeriod" startAt="17"/>
            </a:pPr>
            <a:r>
              <a:rPr lang="en-US" dirty="0">
                <a:ea typeface="Calibri" panose="020F0502020204030204" pitchFamily="34" charset="0"/>
                <a:cs typeface="Times New Roman" panose="02020603050405020304" pitchFamily="18" charset="0"/>
              </a:rPr>
              <a:t>Section 594 CAMA</a:t>
            </a:r>
          </a:p>
          <a:p>
            <a:pPr marL="342900" marR="0" lvl="0" indent="-342900">
              <a:lnSpc>
                <a:spcPct val="107000"/>
              </a:lnSpc>
              <a:spcBef>
                <a:spcPts val="0"/>
              </a:spcBef>
              <a:spcAft>
                <a:spcPts val="0"/>
              </a:spcAft>
              <a:buFont typeface="+mj-lt"/>
              <a:buAutoNum type="arabicPeriod" startAt="17"/>
            </a:pPr>
            <a:r>
              <a:rPr lang="en-US" dirty="0">
                <a:ea typeface="Calibri" panose="020F0502020204030204" pitchFamily="34" charset="0"/>
                <a:cs typeface="Times New Roman" panose="02020603050405020304" pitchFamily="18" charset="0"/>
              </a:rPr>
              <a:t>Section 691 CAMA</a:t>
            </a:r>
          </a:p>
          <a:p>
            <a:pPr marL="342900" marR="0" lvl="0" indent="-342900">
              <a:lnSpc>
                <a:spcPct val="107000"/>
              </a:lnSpc>
              <a:spcBef>
                <a:spcPts val="0"/>
              </a:spcBef>
              <a:spcAft>
                <a:spcPts val="0"/>
              </a:spcAft>
              <a:buFont typeface="+mj-lt"/>
              <a:buAutoNum type="arabicPeriod" startAt="17"/>
            </a:pPr>
            <a:r>
              <a:rPr lang="en-US" dirty="0" err="1">
                <a:ea typeface="Calibri" panose="020F0502020204030204" pitchFamily="34" charset="0"/>
                <a:cs typeface="Times New Roman" panose="02020603050405020304" pitchFamily="18" charset="0"/>
              </a:rPr>
              <a:t>Banguda</a:t>
            </a:r>
            <a:r>
              <a:rPr lang="en-US" dirty="0">
                <a:ea typeface="Calibri" panose="020F0502020204030204" pitchFamily="34" charset="0"/>
                <a:cs typeface="Times New Roman" panose="02020603050405020304" pitchFamily="18" charset="0"/>
              </a:rPr>
              <a:t> Nigeria limited v Nigeria Mobile Telecommunication LTD (MTEL), Unreported. Suit No.  FCT/HC/CV/2704/2016 delivered on 12</a:t>
            </a:r>
            <a:r>
              <a:rPr lang="en-US" baseline="30000" dirty="0">
                <a:ea typeface="Calibri" panose="020F0502020204030204" pitchFamily="34" charset="0"/>
                <a:cs typeface="Times New Roman" panose="02020603050405020304" pitchFamily="18" charset="0"/>
              </a:rPr>
              <a:t>th</a:t>
            </a:r>
            <a:r>
              <a:rPr lang="en-US" dirty="0">
                <a:ea typeface="Calibri" panose="020F0502020204030204" pitchFamily="34" charset="0"/>
                <a:cs typeface="Times New Roman" panose="02020603050405020304" pitchFamily="18" charset="0"/>
              </a:rPr>
              <a:t> April 2018. A.S. Umar J @ pages 8-10</a:t>
            </a:r>
          </a:p>
          <a:p>
            <a:pPr marL="342900" marR="0" lvl="0" indent="-342900">
              <a:lnSpc>
                <a:spcPct val="107000"/>
              </a:lnSpc>
              <a:spcBef>
                <a:spcPts val="0"/>
              </a:spcBef>
              <a:spcAft>
                <a:spcPts val="0"/>
              </a:spcAft>
              <a:buFont typeface="+mj-lt"/>
              <a:buAutoNum type="arabicPeriod" startAt="17"/>
            </a:pPr>
            <a:r>
              <a:rPr lang="en-US" dirty="0">
                <a:ea typeface="Calibri" panose="020F0502020204030204" pitchFamily="34" charset="0"/>
                <a:cs typeface="Times New Roman" panose="02020603050405020304" pitchFamily="18" charset="0"/>
              </a:rPr>
              <a:t>Rule 91 CWUR &amp; Section</a:t>
            </a:r>
          </a:p>
          <a:p>
            <a:pPr marL="342900" marR="0" lvl="0" indent="-342900">
              <a:lnSpc>
                <a:spcPct val="107000"/>
              </a:lnSpc>
              <a:spcBef>
                <a:spcPts val="0"/>
              </a:spcBef>
              <a:spcAft>
                <a:spcPts val="0"/>
              </a:spcAft>
              <a:buFont typeface="+mj-lt"/>
              <a:buAutoNum type="arabicPeriod" startAt="17"/>
            </a:pPr>
            <a:r>
              <a:rPr lang="en-US" dirty="0">
                <a:ea typeface="Calibri" panose="020F0502020204030204" pitchFamily="34" charset="0"/>
                <a:cs typeface="Times New Roman" panose="02020603050405020304" pitchFamily="18" charset="0"/>
              </a:rPr>
              <a:t>Section 581 CAMA</a:t>
            </a:r>
          </a:p>
          <a:p>
            <a:pPr marL="342900" marR="0" lvl="0" indent="-342900">
              <a:lnSpc>
                <a:spcPct val="107000"/>
              </a:lnSpc>
              <a:spcBef>
                <a:spcPts val="0"/>
              </a:spcBef>
              <a:spcAft>
                <a:spcPts val="0"/>
              </a:spcAft>
              <a:buFont typeface="+mj-lt"/>
              <a:buAutoNum type="arabicPeriod" startAt="17"/>
            </a:pPr>
            <a:r>
              <a:rPr lang="en-US" dirty="0">
                <a:ea typeface="Calibri" panose="020F0502020204030204" pitchFamily="34" charset="0"/>
                <a:cs typeface="Times New Roman" panose="02020603050405020304" pitchFamily="18" charset="0"/>
              </a:rPr>
              <a:t>Sections 575,577,580, 588 CAMA</a:t>
            </a:r>
          </a:p>
          <a:p>
            <a:pPr marL="342900" marR="0" lvl="0" indent="-342900">
              <a:lnSpc>
                <a:spcPct val="107000"/>
              </a:lnSpc>
              <a:spcBef>
                <a:spcPts val="0"/>
              </a:spcBef>
              <a:spcAft>
                <a:spcPts val="0"/>
              </a:spcAft>
              <a:buFont typeface="+mj-lt"/>
              <a:buAutoNum type="arabicPeriod" startAt="17"/>
            </a:pPr>
            <a:r>
              <a:rPr lang="en-US" dirty="0">
                <a:ea typeface="Calibri" panose="020F0502020204030204" pitchFamily="34" charset="0"/>
                <a:cs typeface="Times New Roman" panose="02020603050405020304" pitchFamily="18" charset="0"/>
              </a:rPr>
              <a:t>Universal Properties LTD v Pinnacle Commercial Bank &amp; 4 ORS [2022] 12 NWLR (PT. 1845) SC 523 @ 551 Paras A-B</a:t>
            </a:r>
          </a:p>
          <a:p>
            <a:pPr marL="285750" marR="0">
              <a:lnSpc>
                <a:spcPct val="107000"/>
              </a:lnSpc>
              <a:spcBef>
                <a:spcPts val="0"/>
              </a:spcBef>
              <a:spcAft>
                <a:spcPts val="0"/>
              </a:spcAft>
            </a:pPr>
            <a:r>
              <a:rPr lang="en-US" dirty="0">
                <a:ea typeface="Calibri" panose="020F0502020204030204" pitchFamily="34" charset="0"/>
                <a:cs typeface="Times New Roman" panose="02020603050405020304" pitchFamily="18" charset="0"/>
              </a:rPr>
              <a:t>Alex </a:t>
            </a:r>
            <a:r>
              <a:rPr lang="en-US" dirty="0" err="1">
                <a:ea typeface="Calibri" panose="020F0502020204030204" pitchFamily="34" charset="0"/>
                <a:cs typeface="Times New Roman" panose="02020603050405020304" pitchFamily="18" charset="0"/>
              </a:rPr>
              <a:t>Onwuchekwa</a:t>
            </a:r>
            <a:r>
              <a:rPr lang="en-US" dirty="0">
                <a:ea typeface="Calibri" panose="020F0502020204030204" pitchFamily="34" charset="0"/>
                <a:cs typeface="Times New Roman" panose="02020603050405020304" pitchFamily="18" charset="0"/>
              </a:rPr>
              <a:t> v NDIC (Liquidator of Co-operative &amp; Commerce Bank LTD) [2022] 5NWLR (PT. 760) SC 317</a:t>
            </a:r>
          </a:p>
          <a:p>
            <a:pPr marL="342900" marR="0" lvl="0" indent="-342900">
              <a:lnSpc>
                <a:spcPct val="107000"/>
              </a:lnSpc>
              <a:spcBef>
                <a:spcPts val="0"/>
              </a:spcBef>
              <a:spcAft>
                <a:spcPts val="0"/>
              </a:spcAft>
              <a:buFont typeface="+mj-lt"/>
              <a:buAutoNum type="arabicPeriod" startAt="27"/>
            </a:pPr>
            <a:r>
              <a:rPr lang="en-US" dirty="0">
                <a:ea typeface="Calibri" panose="020F0502020204030204" pitchFamily="34" charset="0"/>
                <a:cs typeface="Times New Roman" panose="02020603050405020304" pitchFamily="18" charset="0"/>
              </a:rPr>
              <a:t>SECTION 591(1) CAMA 2020</a:t>
            </a:r>
          </a:p>
          <a:p>
            <a:pPr marL="342900" marR="0" lvl="0" indent="-342900">
              <a:lnSpc>
                <a:spcPct val="107000"/>
              </a:lnSpc>
              <a:spcBef>
                <a:spcPts val="0"/>
              </a:spcBef>
              <a:spcAft>
                <a:spcPts val="0"/>
              </a:spcAft>
              <a:buFont typeface="+mj-lt"/>
              <a:buAutoNum type="arabicPeriod" startAt="27"/>
            </a:pPr>
            <a:r>
              <a:rPr lang="en-US" dirty="0">
                <a:ea typeface="Calibri" panose="020F0502020204030204" pitchFamily="34" charset="0"/>
                <a:cs typeface="Times New Roman" panose="02020603050405020304" pitchFamily="18" charset="0"/>
              </a:rPr>
              <a:t>Rule 153 CWUR- (Form 66)</a:t>
            </a:r>
          </a:p>
          <a:p>
            <a:pPr marL="342900" marR="0" lvl="0" indent="-342900">
              <a:lnSpc>
                <a:spcPct val="107000"/>
              </a:lnSpc>
              <a:spcBef>
                <a:spcPts val="0"/>
              </a:spcBef>
              <a:spcAft>
                <a:spcPts val="0"/>
              </a:spcAft>
              <a:buFont typeface="+mj-lt"/>
              <a:buAutoNum type="arabicPeriod" startAt="27"/>
            </a:pPr>
            <a:r>
              <a:rPr lang="en-US" dirty="0">
                <a:ea typeface="Calibri" panose="020F0502020204030204" pitchFamily="34" charset="0"/>
                <a:cs typeface="Times New Roman" panose="02020603050405020304" pitchFamily="18" charset="0"/>
              </a:rPr>
              <a:t>McPherson’s Law of Company liquidation by Andrew R. </a:t>
            </a:r>
            <a:r>
              <a:rPr lang="en-US" dirty="0" err="1">
                <a:ea typeface="Calibri" panose="020F0502020204030204" pitchFamily="34" charset="0"/>
                <a:cs typeface="Times New Roman" panose="02020603050405020304" pitchFamily="18" charset="0"/>
              </a:rPr>
              <a:t>Keay</a:t>
            </a:r>
            <a:r>
              <a:rPr lang="en-US" dirty="0">
                <a:ea typeface="Calibri" panose="020F0502020204030204" pitchFamily="34" charset="0"/>
                <a:cs typeface="Times New Roman" panose="02020603050405020304" pitchFamily="18" charset="0"/>
              </a:rPr>
              <a:t>, First edition. Page 6, para 1.08</a:t>
            </a:r>
          </a:p>
          <a:p>
            <a:pPr marL="342900" marR="0" lvl="0" indent="-342900">
              <a:lnSpc>
                <a:spcPct val="107000"/>
              </a:lnSpc>
              <a:spcBef>
                <a:spcPts val="0"/>
              </a:spcBef>
              <a:spcAft>
                <a:spcPts val="800"/>
              </a:spcAft>
              <a:buFont typeface="+mj-lt"/>
              <a:buAutoNum type="arabicPeriod" startAt="27"/>
            </a:pPr>
            <a:r>
              <a:rPr lang="en-US" dirty="0">
                <a:ea typeface="Calibri" panose="020F0502020204030204" pitchFamily="34" charset="0"/>
                <a:cs typeface="Times New Roman" panose="02020603050405020304" pitchFamily="18" charset="0"/>
              </a:rPr>
              <a:t>Bpe.gov.ng</a:t>
            </a: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0434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4" name="Rectangle 3"/>
          <p:cNvSpPr/>
          <p:nvPr/>
        </p:nvSpPr>
        <p:spPr>
          <a:xfrm>
            <a:off x="1141414" y="609600"/>
            <a:ext cx="6038768" cy="1905000"/>
          </a:xfrm>
          <a:prstGeom prst="rect">
            <a:avLst/>
          </a:prstGeom>
        </p:spPr>
        <p:txBody>
          <a:bodyPr vert="horz" lIns="91440" tIns="45720" rIns="91440" bIns="45720" rtlCol="0" anchor="ctr">
            <a:normAutofit/>
          </a:bodyPr>
          <a:lstStyle/>
          <a:p>
            <a:pPr>
              <a:spcBef>
                <a:spcPct val="0"/>
              </a:spcBef>
              <a:spcAft>
                <a:spcPts val="600"/>
              </a:spcAft>
            </a:pPr>
            <a:r>
              <a:rPr lang="en-US" sz="3200" b="1" cap="all" spc="0"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Thank You</a:t>
            </a:r>
          </a:p>
          <a:p>
            <a:pPr>
              <a:spcBef>
                <a:spcPct val="0"/>
              </a:spcBef>
              <a:spcAft>
                <a:spcPts val="600"/>
              </a:spcAft>
            </a:pPr>
            <a:r>
              <a:rPr lang="en-US" sz="3200" b="1" cap="all" spc="0"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For Listening</a:t>
            </a:r>
            <a:r>
              <a:rPr lang="en-US" sz="3200" b="1" i="1" cap="all" spc="0"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a:t>
            </a:r>
          </a:p>
        </p:txBody>
      </p:sp>
      <p:sp>
        <p:nvSpPr>
          <p:cNvPr id="2" name="TextBox 1"/>
          <p:cNvSpPr txBox="1"/>
          <p:nvPr/>
        </p:nvSpPr>
        <p:spPr>
          <a:xfrm>
            <a:off x="1141414" y="2666999"/>
            <a:ext cx="5920867" cy="3373879"/>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buFont typeface="Arial"/>
              <a:buChar char="•"/>
            </a:pPr>
            <a:r>
              <a:rPr lang="en-US" cap="small" dirty="0">
                <a:ln>
                  <a:solidFill>
                    <a:schemeClr val="accent1"/>
                  </a:solid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Adetokunbo Agoro, Esq.</a:t>
            </a:r>
          </a:p>
          <a:p>
            <a:pPr>
              <a:spcBef>
                <a:spcPct val="20000"/>
              </a:spcBef>
              <a:spcAft>
                <a:spcPts val="600"/>
              </a:spcAft>
              <a:buClr>
                <a:schemeClr val="tx1"/>
              </a:buClr>
              <a:buSzPct val="100000"/>
              <a:buFont typeface="Arial"/>
              <a:buChar char="•"/>
            </a:pPr>
            <a:r>
              <a:rPr lang="en-US" cap="small" dirty="0" err="1">
                <a:ln>
                  <a:solidFill>
                    <a:schemeClr val="accent1"/>
                  </a:solid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Jaiye</a:t>
            </a:r>
            <a:r>
              <a:rPr lang="en-US" cap="small" dirty="0">
                <a:ln>
                  <a:solidFill>
                    <a:schemeClr val="accent1"/>
                  </a:solid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Agoro &amp; Co.</a:t>
            </a:r>
          </a:p>
          <a:p>
            <a:pPr>
              <a:spcBef>
                <a:spcPct val="20000"/>
              </a:spcBef>
              <a:spcAft>
                <a:spcPts val="600"/>
              </a:spcAft>
              <a:buClr>
                <a:schemeClr val="tx1"/>
              </a:buClr>
              <a:buSzPct val="100000"/>
              <a:buFont typeface="Arial"/>
              <a:buChar char="•"/>
            </a:pPr>
            <a:r>
              <a:rPr lang="en-US" cap="small" dirty="0">
                <a:ln>
                  <a:solidFill>
                    <a:schemeClr val="accent1"/>
                  </a:solid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Legal Practitioners</a:t>
            </a:r>
          </a:p>
          <a:p>
            <a:pPr>
              <a:spcBef>
                <a:spcPct val="20000"/>
              </a:spcBef>
              <a:spcAft>
                <a:spcPts val="600"/>
              </a:spcAft>
              <a:buClr>
                <a:schemeClr val="tx1"/>
              </a:buClr>
              <a:buSzPct val="100000"/>
              <a:buFont typeface="Arial"/>
              <a:buChar char="•"/>
            </a:pPr>
            <a:r>
              <a:rPr lang="en-US" cap="small" dirty="0">
                <a:ln>
                  <a:solidFill>
                    <a:schemeClr val="accent1"/>
                  </a:solid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Lagos/Abuja.</a:t>
            </a:r>
          </a:p>
          <a:p>
            <a:pPr>
              <a:spcBef>
                <a:spcPct val="20000"/>
              </a:spcBef>
              <a:spcAft>
                <a:spcPts val="600"/>
              </a:spcAft>
              <a:buClr>
                <a:schemeClr val="tx1"/>
              </a:buClr>
              <a:buSzPct val="100000"/>
              <a:buFont typeface="Arial"/>
              <a:buChar char="•"/>
            </a:pPr>
            <a:r>
              <a:rPr lang="en-US" cap="small" dirty="0">
                <a:ln>
                  <a:solidFill>
                    <a:schemeClr val="accent1"/>
                  </a:solid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www.jaiyeagoro.com</a:t>
            </a:r>
          </a:p>
        </p:txBody>
      </p:sp>
      <p:sp>
        <p:nvSpPr>
          <p:cNvPr id="17" name="Rectangle 16">
            <a:extLst>
              <a:ext uri="{FF2B5EF4-FFF2-40B4-BE49-F238E27FC236}">
                <a16:creationId xmlns:a16="http://schemas.microsoft.com/office/drawing/2014/main" id="{C2CAC0E2-A334-4A65-B7FA-9BDDAD04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923AA5-55AE-C676-C06D-1E8D5218D94B}"/>
              </a:ext>
            </a:extLst>
          </p:cNvPr>
          <p:cNvPicPr>
            <a:picLocks noChangeAspect="1"/>
          </p:cNvPicPr>
          <p:nvPr/>
        </p:nvPicPr>
        <p:blipFill>
          <a:blip r:embed="rId3"/>
          <a:stretch>
            <a:fillRect/>
          </a:stretch>
        </p:blipFill>
        <p:spPr>
          <a:xfrm>
            <a:off x="8019288" y="918175"/>
            <a:ext cx="3532632" cy="2350806"/>
          </a:xfrm>
          <a:prstGeom prst="rect">
            <a:avLst/>
          </a:prstGeom>
        </p:spPr>
      </p:pic>
      <p:pic>
        <p:nvPicPr>
          <p:cNvPr id="6" name="Picture 5">
            <a:extLst>
              <a:ext uri="{FF2B5EF4-FFF2-40B4-BE49-F238E27FC236}">
                <a16:creationId xmlns:a16="http://schemas.microsoft.com/office/drawing/2014/main" id="{6729FC5B-4566-FD13-F3BC-6A6A7D543FED}"/>
              </a:ext>
            </a:extLst>
          </p:cNvPr>
          <p:cNvPicPr>
            <a:picLocks noChangeAspect="1"/>
          </p:cNvPicPr>
          <p:nvPr/>
        </p:nvPicPr>
        <p:blipFill>
          <a:blip r:embed="rId4"/>
          <a:stretch>
            <a:fillRect/>
          </a:stretch>
        </p:blipFill>
        <p:spPr>
          <a:xfrm>
            <a:off x="8019288" y="3589020"/>
            <a:ext cx="3532632" cy="2119579"/>
          </a:xfrm>
          <a:prstGeom prst="rect">
            <a:avLst/>
          </a:prstGeom>
        </p:spPr>
      </p:pic>
    </p:spTree>
    <p:extLst>
      <p:ext uri="{BB962C8B-B14F-4D97-AF65-F5344CB8AC3E}">
        <p14:creationId xmlns:p14="http://schemas.microsoft.com/office/powerpoint/2010/main" val="182122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384" y="282609"/>
            <a:ext cx="8534400" cy="735980"/>
          </a:xfrm>
        </p:spPr>
        <p:txBody>
          <a:bodyPr/>
          <a:lstStyle/>
          <a:p>
            <a:r>
              <a:rPr lang="en-US" sz="4000" dirty="0">
                <a:latin typeface="ACADEMY ENGRAVED LET PLAIN:1.0" panose="02000000000000000000"/>
              </a:rPr>
              <a:t>INTRODUCTION</a:t>
            </a:r>
            <a:endParaRPr lang="en-US" dirty="0">
              <a:latin typeface="ACADEMY ENGRAVED LET PLAIN:1.0" panose="02000000000000000000"/>
            </a:endParaRPr>
          </a:p>
        </p:txBody>
      </p:sp>
      <p:sp>
        <p:nvSpPr>
          <p:cNvPr id="3" name="Content Placeholder 2"/>
          <p:cNvSpPr>
            <a:spLocks noGrp="1"/>
          </p:cNvSpPr>
          <p:nvPr>
            <p:ph idx="1"/>
          </p:nvPr>
        </p:nvSpPr>
        <p:spPr>
          <a:xfrm>
            <a:off x="559384" y="1114123"/>
            <a:ext cx="10768257" cy="4970139"/>
          </a:xfrm>
        </p:spPr>
        <p:txBody>
          <a:bodyPr anchor="t">
            <a:noAutofit/>
          </a:bodyPr>
          <a:lstStyle/>
          <a:p>
            <a:r>
              <a:rPr lang="en-US" kern="100" dirty="0">
                <a:solidFill>
                  <a:schemeClr val="tx1"/>
                </a:solidFill>
                <a:ea typeface="Calibri" panose="020F0502020204030204" pitchFamily="34" charset="0"/>
                <a:cs typeface="Times New Roman" panose="02020603050405020304" pitchFamily="18" charset="0"/>
              </a:rPr>
              <a:t>Understanding what liquidation entails- </a:t>
            </a:r>
            <a:r>
              <a:rPr lang="en-US" sz="1800" kern="100" dirty="0">
                <a:solidFill>
                  <a:schemeClr val="tx1"/>
                </a:solidFill>
                <a:ea typeface="Calibri" panose="020F0502020204030204" pitchFamily="34" charset="0"/>
                <a:cs typeface="Times New Roman" panose="02020603050405020304" pitchFamily="18" charset="0"/>
              </a:rPr>
              <a:t>See McPherson’s Law of Company Liquidation by Andrew R </a:t>
            </a:r>
            <a:r>
              <a:rPr lang="en-US" sz="1800" kern="100" dirty="0" err="1">
                <a:solidFill>
                  <a:schemeClr val="tx1"/>
                </a:solidFill>
                <a:ea typeface="Calibri" panose="020F0502020204030204" pitchFamily="34" charset="0"/>
                <a:cs typeface="Times New Roman" panose="02020603050405020304" pitchFamily="18" charset="0"/>
              </a:rPr>
              <a:t>Keay</a:t>
            </a:r>
            <a:r>
              <a:rPr lang="en-US" sz="1800" kern="100" dirty="0">
                <a:solidFill>
                  <a:schemeClr val="tx1"/>
                </a:solidFill>
                <a:ea typeface="Calibri" panose="020F0502020204030204" pitchFamily="34" charset="0"/>
                <a:cs typeface="Times New Roman" panose="02020603050405020304" pitchFamily="18" charset="0"/>
              </a:rPr>
              <a:t>, First Edition, page 1</a:t>
            </a:r>
          </a:p>
          <a:p>
            <a:pPr defTabSz="914400">
              <a:lnSpc>
                <a:spcPct val="90000"/>
              </a:lnSpc>
              <a:spcAft>
                <a:spcPts val="600"/>
              </a:spcAft>
            </a:pPr>
            <a:r>
              <a:rPr lang="en-US" kern="100" dirty="0">
                <a:solidFill>
                  <a:schemeClr val="tx1"/>
                </a:solidFill>
                <a:ea typeface="Calibri" panose="020F0502020204030204" pitchFamily="34" charset="0"/>
                <a:cs typeface="Times New Roman" panose="02020603050405020304" pitchFamily="18" charset="0"/>
              </a:rPr>
              <a:t>Understanding the implication of the appointment of a liquidator- </a:t>
            </a:r>
            <a:r>
              <a:rPr lang="en-US" sz="1800" b="1" i="0" kern="1200" dirty="0">
                <a:solidFill>
                  <a:schemeClr val="tx1">
                    <a:lumMod val="75000"/>
                  </a:schemeClr>
                </a:solidFill>
                <a:effectLst>
                  <a:outerShdw blurRad="50800" dist="38100" dir="2700000" algn="tl" rotWithShape="0">
                    <a:srgbClr val="000000">
                      <a:alpha val="43000"/>
                    </a:srgbClr>
                  </a:outerShdw>
                </a:effectLst>
                <a:ea typeface="+mn-ea"/>
                <a:cs typeface="+mn-cs"/>
              </a:rPr>
              <a:t>Sections 585-590 CAMA 20202 Adamu Mohammed </a:t>
            </a:r>
            <a:r>
              <a:rPr lang="en-US" sz="1800" b="1" i="0" kern="1200" dirty="0" err="1">
                <a:solidFill>
                  <a:schemeClr val="tx1">
                    <a:lumMod val="75000"/>
                  </a:schemeClr>
                </a:solidFill>
                <a:effectLst>
                  <a:outerShdw blurRad="50800" dist="38100" dir="2700000" algn="tl" rotWithShape="0">
                    <a:srgbClr val="000000">
                      <a:alpha val="43000"/>
                    </a:srgbClr>
                  </a:outerShdw>
                </a:effectLst>
                <a:ea typeface="+mn-ea"/>
                <a:cs typeface="+mn-cs"/>
              </a:rPr>
              <a:t>Gbedu</a:t>
            </a:r>
            <a:r>
              <a:rPr lang="en-US" sz="1800" b="1" i="0" kern="1200" dirty="0">
                <a:solidFill>
                  <a:schemeClr val="tx1">
                    <a:lumMod val="75000"/>
                  </a:schemeClr>
                </a:solidFill>
                <a:effectLst>
                  <a:outerShdw blurRad="50800" dist="38100" dir="2700000" algn="tl" rotWithShape="0">
                    <a:srgbClr val="000000">
                      <a:alpha val="43000"/>
                    </a:srgbClr>
                  </a:outerShdw>
                </a:effectLst>
                <a:ea typeface="+mn-ea"/>
                <a:cs typeface="+mn-cs"/>
              </a:rPr>
              <a:t> &amp; </a:t>
            </a:r>
            <a:r>
              <a:rPr lang="en-US" sz="1800" b="1" i="0" kern="1200" dirty="0" err="1">
                <a:solidFill>
                  <a:schemeClr val="tx1">
                    <a:lumMod val="75000"/>
                  </a:schemeClr>
                </a:solidFill>
                <a:effectLst>
                  <a:outerShdw blurRad="50800" dist="38100" dir="2700000" algn="tl" rotWithShape="0">
                    <a:srgbClr val="000000">
                      <a:alpha val="43000"/>
                    </a:srgbClr>
                  </a:outerShdw>
                </a:effectLst>
                <a:ea typeface="+mn-ea"/>
                <a:cs typeface="+mn-cs"/>
              </a:rPr>
              <a:t>Ors</a:t>
            </a:r>
            <a:r>
              <a:rPr lang="en-US" sz="1800" b="1" i="0" kern="1200" dirty="0">
                <a:solidFill>
                  <a:schemeClr val="tx1">
                    <a:lumMod val="75000"/>
                  </a:schemeClr>
                </a:solidFill>
                <a:effectLst>
                  <a:outerShdw blurRad="50800" dist="38100" dir="2700000" algn="tl" rotWithShape="0">
                    <a:srgbClr val="000000">
                      <a:alpha val="43000"/>
                    </a:srgbClr>
                  </a:outerShdw>
                </a:effectLst>
                <a:ea typeface="+mn-ea"/>
                <a:cs typeface="+mn-cs"/>
              </a:rPr>
              <a:t> v Joseph L Itie &amp; 3 </a:t>
            </a:r>
            <a:r>
              <a:rPr lang="en-US" sz="1800" b="1" i="0" kern="1200" dirty="0" err="1">
                <a:solidFill>
                  <a:schemeClr val="tx1">
                    <a:lumMod val="75000"/>
                  </a:schemeClr>
                </a:solidFill>
                <a:effectLst>
                  <a:outerShdw blurRad="50800" dist="38100" dir="2700000" algn="tl" rotWithShape="0">
                    <a:srgbClr val="000000">
                      <a:alpha val="43000"/>
                    </a:srgbClr>
                  </a:outerShdw>
                </a:effectLst>
                <a:ea typeface="+mn-ea"/>
                <a:cs typeface="+mn-cs"/>
              </a:rPr>
              <a:t>Ors</a:t>
            </a:r>
            <a:r>
              <a:rPr lang="en-US" sz="1800" b="1" i="0" kern="1200" dirty="0">
                <a:solidFill>
                  <a:schemeClr val="tx1">
                    <a:lumMod val="75000"/>
                  </a:schemeClr>
                </a:solidFill>
                <a:effectLst>
                  <a:outerShdw blurRad="50800" dist="38100" dir="2700000" algn="tl" rotWithShape="0">
                    <a:srgbClr val="000000">
                      <a:alpha val="43000"/>
                    </a:srgbClr>
                  </a:outerShdw>
                </a:effectLst>
                <a:ea typeface="+mn-ea"/>
                <a:cs typeface="+mn-cs"/>
              </a:rPr>
              <a:t> [2010]10 NWLR 227 per </a:t>
            </a:r>
            <a:r>
              <a:rPr lang="en-US" sz="1800" b="1" i="0" kern="1200" dirty="0" err="1">
                <a:solidFill>
                  <a:schemeClr val="tx1">
                    <a:lumMod val="75000"/>
                  </a:schemeClr>
                </a:solidFill>
                <a:effectLst>
                  <a:outerShdw blurRad="50800" dist="38100" dir="2700000" algn="tl" rotWithShape="0">
                    <a:srgbClr val="000000">
                      <a:alpha val="43000"/>
                    </a:srgbClr>
                  </a:outerShdw>
                </a:effectLst>
                <a:ea typeface="+mn-ea"/>
                <a:cs typeface="+mn-cs"/>
              </a:rPr>
              <a:t>Nweze</a:t>
            </a:r>
            <a:r>
              <a:rPr lang="en-US" sz="1800" b="1" i="0" kern="1200" dirty="0">
                <a:solidFill>
                  <a:schemeClr val="tx1">
                    <a:lumMod val="75000"/>
                  </a:schemeClr>
                </a:solidFill>
                <a:effectLst>
                  <a:outerShdw blurRad="50800" dist="38100" dir="2700000" algn="tl" rotWithShape="0">
                    <a:srgbClr val="000000">
                      <a:alpha val="43000"/>
                    </a:srgbClr>
                  </a:outerShdw>
                </a:effectLst>
                <a:ea typeface="+mn-ea"/>
                <a:cs typeface="+mn-cs"/>
              </a:rPr>
              <a:t> JCA; Adamu M. </a:t>
            </a:r>
            <a:r>
              <a:rPr lang="en-US" sz="1800" b="1" i="0" kern="1200" dirty="0" err="1">
                <a:solidFill>
                  <a:schemeClr val="tx1">
                    <a:lumMod val="75000"/>
                  </a:schemeClr>
                </a:solidFill>
                <a:effectLst>
                  <a:outerShdw blurRad="50800" dist="38100" dir="2700000" algn="tl" rotWithShape="0">
                    <a:srgbClr val="000000">
                      <a:alpha val="43000"/>
                    </a:srgbClr>
                  </a:outerShdw>
                </a:effectLst>
                <a:ea typeface="+mn-ea"/>
                <a:cs typeface="+mn-cs"/>
              </a:rPr>
              <a:t>Gbedu</a:t>
            </a:r>
            <a:r>
              <a:rPr lang="en-US" sz="1800" b="1" i="0" kern="1200" dirty="0">
                <a:solidFill>
                  <a:schemeClr val="tx1">
                    <a:lumMod val="75000"/>
                  </a:schemeClr>
                </a:solidFill>
                <a:effectLst>
                  <a:outerShdw blurRad="50800" dist="38100" dir="2700000" algn="tl" rotWithShape="0">
                    <a:srgbClr val="000000">
                      <a:alpha val="43000"/>
                    </a:srgbClr>
                  </a:outerShdw>
                </a:effectLst>
                <a:ea typeface="+mn-ea"/>
                <a:cs typeface="+mn-cs"/>
              </a:rPr>
              <a:t> &amp; </a:t>
            </a:r>
            <a:r>
              <a:rPr lang="en-US" sz="1800" b="1" i="0" kern="1200" dirty="0" err="1">
                <a:solidFill>
                  <a:schemeClr val="tx1">
                    <a:lumMod val="75000"/>
                  </a:schemeClr>
                </a:solidFill>
                <a:effectLst>
                  <a:outerShdw blurRad="50800" dist="38100" dir="2700000" algn="tl" rotWithShape="0">
                    <a:srgbClr val="000000">
                      <a:alpha val="43000"/>
                    </a:srgbClr>
                  </a:outerShdw>
                </a:effectLst>
                <a:ea typeface="+mn-ea"/>
                <a:cs typeface="+mn-cs"/>
              </a:rPr>
              <a:t>Ors</a:t>
            </a:r>
            <a:r>
              <a:rPr lang="en-US" sz="1800" b="1" i="0" kern="1200" dirty="0">
                <a:solidFill>
                  <a:schemeClr val="tx1">
                    <a:lumMod val="75000"/>
                  </a:schemeClr>
                </a:solidFill>
                <a:effectLst>
                  <a:outerShdw blurRad="50800" dist="38100" dir="2700000" algn="tl" rotWithShape="0">
                    <a:srgbClr val="000000">
                      <a:alpha val="43000"/>
                    </a:srgbClr>
                  </a:outerShdw>
                </a:effectLst>
                <a:ea typeface="+mn-ea"/>
                <a:cs typeface="+mn-cs"/>
              </a:rPr>
              <a:t> V Joseph L Ities &amp; 3 </a:t>
            </a:r>
            <a:r>
              <a:rPr lang="en-US" sz="1800" b="1" i="0" kern="1200" dirty="0" err="1">
                <a:solidFill>
                  <a:schemeClr val="tx1">
                    <a:lumMod val="75000"/>
                  </a:schemeClr>
                </a:solidFill>
                <a:effectLst>
                  <a:outerShdw blurRad="50800" dist="38100" dir="2700000" algn="tl" rotWithShape="0">
                    <a:srgbClr val="000000">
                      <a:alpha val="43000"/>
                    </a:srgbClr>
                  </a:outerShdw>
                </a:effectLst>
                <a:ea typeface="+mn-ea"/>
                <a:cs typeface="+mn-cs"/>
              </a:rPr>
              <a:t>Ors</a:t>
            </a:r>
            <a:r>
              <a:rPr lang="en-US" sz="1800" b="1" i="0" kern="1200" dirty="0">
                <a:solidFill>
                  <a:schemeClr val="tx1">
                    <a:lumMod val="75000"/>
                  </a:schemeClr>
                </a:solidFill>
                <a:effectLst>
                  <a:outerShdw blurRad="50800" dist="38100" dir="2700000" algn="tl" rotWithShape="0">
                    <a:srgbClr val="000000">
                      <a:alpha val="43000"/>
                    </a:srgbClr>
                  </a:outerShdw>
                </a:effectLst>
                <a:ea typeface="+mn-ea"/>
                <a:cs typeface="+mn-cs"/>
              </a:rPr>
              <a:t>[2020] 3NWLR per Rhodes-</a:t>
            </a:r>
            <a:r>
              <a:rPr lang="en-US" sz="1800" b="1" i="0" kern="1200" dirty="0" err="1">
                <a:solidFill>
                  <a:schemeClr val="tx1">
                    <a:lumMod val="75000"/>
                  </a:schemeClr>
                </a:solidFill>
                <a:effectLst>
                  <a:outerShdw blurRad="50800" dist="38100" dir="2700000" algn="tl" rotWithShape="0">
                    <a:srgbClr val="000000">
                      <a:alpha val="43000"/>
                    </a:srgbClr>
                  </a:outerShdw>
                </a:effectLst>
                <a:ea typeface="+mn-ea"/>
                <a:cs typeface="+mn-cs"/>
              </a:rPr>
              <a:t>Vivour</a:t>
            </a:r>
            <a:r>
              <a:rPr lang="en-US" sz="1800" b="1" i="0" kern="1200" dirty="0">
                <a:solidFill>
                  <a:schemeClr val="tx1">
                    <a:lumMod val="75000"/>
                  </a:schemeClr>
                </a:solidFill>
                <a:effectLst>
                  <a:outerShdw blurRad="50800" dist="38100" dir="2700000" algn="tl" rotWithShape="0">
                    <a:srgbClr val="000000">
                      <a:alpha val="43000"/>
                    </a:srgbClr>
                  </a:outerShdw>
                </a:effectLst>
                <a:ea typeface="+mn-ea"/>
                <a:cs typeface="+mn-cs"/>
              </a:rPr>
              <a:t> JSC </a:t>
            </a:r>
          </a:p>
          <a:p>
            <a:pPr marR="0" lvl="0" algn="just">
              <a:spcBef>
                <a:spcPts val="0"/>
              </a:spcBef>
              <a:spcAft>
                <a:spcPts val="0"/>
              </a:spcAft>
            </a:pPr>
            <a:r>
              <a:rPr lang="en-US" kern="100" dirty="0">
                <a:solidFill>
                  <a:schemeClr val="tx1"/>
                </a:solidFill>
                <a:ea typeface="Calibri" panose="020F0502020204030204" pitchFamily="34" charset="0"/>
                <a:cs typeface="Times New Roman" panose="02020603050405020304" pitchFamily="18" charset="0"/>
              </a:rPr>
              <a:t> Understanding the concept of public enterprises in Nigeria</a:t>
            </a:r>
          </a:p>
          <a:p>
            <a:pPr marR="0" lvl="0" algn="just">
              <a:spcBef>
                <a:spcPts val="0"/>
              </a:spcBef>
              <a:spcAft>
                <a:spcPts val="0"/>
              </a:spcAft>
            </a:pPr>
            <a:endParaRPr lang="en-US" sz="2600" kern="100" dirty="0">
              <a:solidFill>
                <a:schemeClr val="tx1"/>
              </a:solidFill>
              <a:ea typeface="Calibri" panose="020F0502020204030204" pitchFamily="34" charset="0"/>
              <a:cs typeface="Times New Roman" panose="02020603050405020304" pitchFamily="18" charset="0"/>
            </a:endParaRPr>
          </a:p>
          <a:p>
            <a:pPr marR="0" lvl="0" algn="just">
              <a:spcBef>
                <a:spcPts val="0"/>
              </a:spcBef>
              <a:spcAft>
                <a:spcPts val="0"/>
              </a:spcAft>
            </a:pPr>
            <a:r>
              <a:rPr lang="en-US" sz="2600" b="1" kern="100" dirty="0">
                <a:solidFill>
                  <a:srgbClr val="C00000"/>
                </a:solidFill>
                <a:ea typeface="Calibri" panose="020F0502020204030204" pitchFamily="34" charset="0"/>
                <a:cs typeface="Times New Roman" panose="02020603050405020304" pitchFamily="18" charset="0"/>
              </a:rPr>
              <a:t>OUTLINE: </a:t>
            </a:r>
          </a:p>
          <a:p>
            <a:pPr lvl="1" algn="just">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The liquidation process</a:t>
            </a:r>
          </a:p>
          <a:p>
            <a:pPr lvl="1" algn="just">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Challenges with public enterprise liquidation</a:t>
            </a:r>
          </a:p>
          <a:p>
            <a:pPr lvl="1" algn="just">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Case studies of court based liquidation of public enterprises and matters arising</a:t>
            </a:r>
          </a:p>
          <a:p>
            <a:pPr lvl="1" algn="just">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Miscellaneous legal issues arising</a:t>
            </a:r>
          </a:p>
          <a:p>
            <a:pPr lvl="1" algn="just">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recommendations</a:t>
            </a:r>
          </a:p>
          <a:p>
            <a:pPr marR="0" lvl="0" algn="just">
              <a:spcBef>
                <a:spcPts val="0"/>
              </a:spcBef>
              <a:spcAft>
                <a:spcPts val="0"/>
              </a:spcAft>
            </a:pPr>
            <a:endParaRPr lang="en-US" sz="2600" dirty="0"/>
          </a:p>
        </p:txBody>
      </p:sp>
    </p:spTree>
    <p:extLst>
      <p:ext uri="{BB962C8B-B14F-4D97-AF65-F5344CB8AC3E}">
        <p14:creationId xmlns:p14="http://schemas.microsoft.com/office/powerpoint/2010/main" val="1803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6050" y="262890"/>
            <a:ext cx="11018070" cy="6170920"/>
          </a:xfrm>
          <a:prstGeom prst="rect">
            <a:avLst/>
          </a:prstGeom>
        </p:spPr>
        <p:txBody>
          <a:bodyPr wrap="square">
            <a:spAutoFit/>
          </a:bodyPr>
          <a:lstStyle/>
          <a:p>
            <a:pPr marR="0" lvl="0" algn="just">
              <a:spcBef>
                <a:spcPts val="0"/>
              </a:spcBef>
              <a:spcAft>
                <a:spcPts val="0"/>
              </a:spcAft>
            </a:pPr>
            <a:r>
              <a:rPr lang="en-US" sz="2200" kern="100" dirty="0">
                <a:solidFill>
                  <a:schemeClr val="tx1"/>
                </a:solidFill>
                <a:ea typeface="Calibri" panose="020F0502020204030204" pitchFamily="34" charset="0"/>
                <a:cs typeface="Times New Roman" panose="02020603050405020304" pitchFamily="18" charset="0"/>
              </a:rPr>
              <a:t>Legal Framework</a:t>
            </a:r>
          </a:p>
          <a:p>
            <a:pPr marL="800100" lvl="1" indent="-342900" algn="just">
              <a:spcBef>
                <a:spcPts val="0"/>
              </a:spcBef>
              <a:spcAft>
                <a:spcPts val="0"/>
              </a:spcAft>
              <a:buFont typeface="Wingdings" panose="05000000000000000000" pitchFamily="2" charset="2"/>
              <a:buChar char=""/>
            </a:pPr>
            <a:r>
              <a:rPr lang="en-US" sz="2200" kern="100" dirty="0">
                <a:solidFill>
                  <a:srgbClr val="C00000"/>
                </a:solidFill>
                <a:ea typeface="Calibri" panose="020F0502020204030204" pitchFamily="34" charset="0"/>
                <a:cs typeface="Times New Roman" panose="02020603050405020304" pitchFamily="18" charset="0"/>
              </a:rPr>
              <a:t>Companies &amp; Allied Matters Act 2020 &amp; Winding-Up Rules 2012</a:t>
            </a:r>
          </a:p>
          <a:p>
            <a:pPr marL="800100" lvl="1" indent="-342900" algn="just">
              <a:spcBef>
                <a:spcPts val="0"/>
              </a:spcBef>
              <a:spcAft>
                <a:spcPts val="0"/>
              </a:spcAft>
              <a:buFont typeface="Wingdings" panose="05000000000000000000" pitchFamily="2" charset="2"/>
              <a:buChar char=""/>
            </a:pPr>
            <a:r>
              <a:rPr lang="en-US" sz="2200" kern="100" dirty="0">
                <a:solidFill>
                  <a:srgbClr val="C00000"/>
                </a:solidFill>
                <a:ea typeface="Calibri" panose="020F0502020204030204" pitchFamily="34" charset="0"/>
                <a:cs typeface="Times New Roman" panose="02020603050405020304" pitchFamily="18" charset="0"/>
              </a:rPr>
              <a:t>Public Enterprise (</a:t>
            </a:r>
            <a:r>
              <a:rPr lang="en-US" sz="2200" kern="100" dirty="0" err="1">
                <a:solidFill>
                  <a:srgbClr val="C00000"/>
                </a:solidFill>
                <a:ea typeface="Calibri" panose="020F0502020204030204" pitchFamily="34" charset="0"/>
                <a:cs typeface="Times New Roman" panose="02020603050405020304" pitchFamily="18" charset="0"/>
              </a:rPr>
              <a:t>Privatisation</a:t>
            </a:r>
            <a:r>
              <a:rPr lang="en-US" sz="2200" kern="100" dirty="0">
                <a:solidFill>
                  <a:srgbClr val="C00000"/>
                </a:solidFill>
                <a:ea typeface="Calibri" panose="020F0502020204030204" pitchFamily="34" charset="0"/>
                <a:cs typeface="Times New Roman" panose="02020603050405020304" pitchFamily="18" charset="0"/>
              </a:rPr>
              <a:t> &amp; </a:t>
            </a:r>
            <a:r>
              <a:rPr lang="en-US" sz="2200" kern="100" dirty="0" err="1">
                <a:solidFill>
                  <a:srgbClr val="C00000"/>
                </a:solidFill>
                <a:ea typeface="Calibri" panose="020F0502020204030204" pitchFamily="34" charset="0"/>
                <a:cs typeface="Times New Roman" panose="02020603050405020304" pitchFamily="18" charset="0"/>
              </a:rPr>
              <a:t>Commercialisation</a:t>
            </a:r>
            <a:r>
              <a:rPr lang="en-US" sz="2200" kern="100" dirty="0">
                <a:solidFill>
                  <a:srgbClr val="C00000"/>
                </a:solidFill>
                <a:ea typeface="Calibri" panose="020F0502020204030204" pitchFamily="34" charset="0"/>
                <a:cs typeface="Times New Roman" panose="02020603050405020304" pitchFamily="18" charset="0"/>
              </a:rPr>
              <a:t> Act) LFN 2015- inclusive of </a:t>
            </a:r>
            <a:r>
              <a:rPr lang="en-US" sz="2200" kern="100" dirty="0" err="1">
                <a:solidFill>
                  <a:srgbClr val="C00000"/>
                </a:solidFill>
                <a:ea typeface="Calibri" panose="020F0502020204030204" pitchFamily="34" charset="0"/>
                <a:cs typeface="Times New Roman" panose="02020603050405020304" pitchFamily="18" charset="0"/>
              </a:rPr>
              <a:t>ncp</a:t>
            </a:r>
            <a:r>
              <a:rPr lang="en-US" sz="2200" kern="100" dirty="0">
                <a:solidFill>
                  <a:srgbClr val="C00000"/>
                </a:solidFill>
                <a:ea typeface="Calibri" panose="020F0502020204030204" pitchFamily="34" charset="0"/>
                <a:cs typeface="Times New Roman" panose="02020603050405020304" pitchFamily="18" charset="0"/>
              </a:rPr>
              <a:t> sub legislative powers under 2(1), 2(3), 3 and 11(f) </a:t>
            </a:r>
          </a:p>
          <a:p>
            <a:pPr marL="800100" lvl="1" indent="-342900" algn="just">
              <a:spcBef>
                <a:spcPts val="0"/>
              </a:spcBef>
              <a:spcAft>
                <a:spcPts val="0"/>
              </a:spcAft>
              <a:buFont typeface="Wingdings" panose="05000000000000000000" pitchFamily="2" charset="2"/>
              <a:buChar char=""/>
            </a:pPr>
            <a:r>
              <a:rPr lang="en-US" sz="2200" kern="100" dirty="0">
                <a:ea typeface="Calibri" panose="020F0502020204030204" pitchFamily="34" charset="0"/>
                <a:cs typeface="Times New Roman" panose="02020603050405020304" pitchFamily="18" charset="0"/>
              </a:rPr>
              <a:t>Bankruptcy Act</a:t>
            </a:r>
          </a:p>
          <a:p>
            <a:pPr marL="800100" lvl="1" indent="-342900" algn="just">
              <a:spcBef>
                <a:spcPts val="0"/>
              </a:spcBef>
              <a:spcAft>
                <a:spcPts val="0"/>
              </a:spcAft>
              <a:buFont typeface="Wingdings" panose="05000000000000000000" pitchFamily="2" charset="2"/>
              <a:buChar char=""/>
            </a:pPr>
            <a:r>
              <a:rPr lang="en-US" sz="2200" kern="100" dirty="0">
                <a:ea typeface="Calibri" panose="020F0502020204030204" pitchFamily="34" charset="0"/>
                <a:cs typeface="Times New Roman" panose="02020603050405020304" pitchFamily="18" charset="0"/>
              </a:rPr>
              <a:t>Insolvency Regulations 2022 </a:t>
            </a:r>
          </a:p>
          <a:p>
            <a:pPr lvl="1" algn="just">
              <a:spcBef>
                <a:spcPts val="0"/>
              </a:spcBef>
              <a:spcAft>
                <a:spcPts val="0"/>
              </a:spcAft>
            </a:pPr>
            <a:endParaRPr lang="en-US" sz="2200" b="1" kern="100" dirty="0">
              <a:ea typeface="Calibri" panose="020F0502020204030204" pitchFamily="34" charset="0"/>
              <a:cs typeface="Times New Roman" panose="02020603050405020304" pitchFamily="18" charset="0"/>
            </a:endParaRPr>
          </a:p>
          <a:p>
            <a:pPr lvl="1" algn="just">
              <a:spcBef>
                <a:spcPts val="0"/>
              </a:spcBef>
              <a:spcAft>
                <a:spcPts val="0"/>
              </a:spcAft>
            </a:pPr>
            <a:r>
              <a:rPr lang="en-US" sz="2200" b="1" kern="100" dirty="0">
                <a:ea typeface="Calibri" panose="020F0502020204030204" pitchFamily="34" charset="0"/>
                <a:cs typeface="Times New Roman" panose="02020603050405020304" pitchFamily="18" charset="0"/>
              </a:rPr>
              <a:t>Methods of privatization of public enterprises. </a:t>
            </a:r>
          </a:p>
          <a:p>
            <a:pPr marL="342900" marR="0" lvl="0" indent="-342900" algn="just">
              <a:spcBef>
                <a:spcPts val="0"/>
              </a:spcBef>
              <a:spcAft>
                <a:spcPts val="0"/>
              </a:spcAft>
              <a:buFont typeface="Wingdings" panose="05000000000000000000" pitchFamily="2" charset="2"/>
              <a:buChar char=""/>
            </a:pPr>
            <a:r>
              <a:rPr lang="en-US" sz="2200" kern="100" dirty="0">
                <a:ea typeface="Calibri" panose="020F0502020204030204" pitchFamily="34" charset="0"/>
                <a:cs typeface="Times New Roman" panose="02020603050405020304" pitchFamily="18" charset="0"/>
              </a:rPr>
              <a:t>Sale of shares by public issue or private placement, sometimes also known as core investor sale</a:t>
            </a:r>
          </a:p>
          <a:p>
            <a:pPr marL="342900" marR="0" lvl="0" indent="-342900" algn="just">
              <a:spcBef>
                <a:spcPts val="0"/>
              </a:spcBef>
              <a:spcAft>
                <a:spcPts val="0"/>
              </a:spcAft>
              <a:buFont typeface="Wingdings" panose="05000000000000000000" pitchFamily="2" charset="2"/>
              <a:buChar char=""/>
            </a:pPr>
            <a:r>
              <a:rPr lang="en-US" sz="2200" kern="100" dirty="0">
                <a:ea typeface="Calibri" panose="020F0502020204030204" pitchFamily="34" charset="0"/>
                <a:cs typeface="Times New Roman" panose="02020603050405020304" pitchFamily="18" charset="0"/>
              </a:rPr>
              <a:t>Willing buyer, willing seller</a:t>
            </a:r>
          </a:p>
          <a:p>
            <a:pPr marL="342900" marR="0" lvl="0" indent="-342900" algn="just">
              <a:spcBef>
                <a:spcPts val="0"/>
              </a:spcBef>
              <a:spcAft>
                <a:spcPts val="0"/>
              </a:spcAft>
              <a:buFont typeface="Wingdings" panose="05000000000000000000" pitchFamily="2" charset="2"/>
              <a:buChar char=""/>
            </a:pPr>
            <a:r>
              <a:rPr lang="en-US" sz="2200" kern="100" dirty="0">
                <a:ea typeface="Calibri" panose="020F0502020204030204" pitchFamily="34" charset="0"/>
                <a:cs typeface="Times New Roman" panose="02020603050405020304" pitchFamily="18" charset="0"/>
              </a:rPr>
              <a:t>Any other means</a:t>
            </a:r>
          </a:p>
          <a:p>
            <a:pPr marL="342900" marR="0" lvl="0" indent="-342900" algn="just">
              <a:spcBef>
                <a:spcPts val="0"/>
              </a:spcBef>
              <a:spcAft>
                <a:spcPts val="0"/>
              </a:spcAft>
              <a:buFont typeface="Wingdings" panose="05000000000000000000" pitchFamily="2" charset="2"/>
              <a:buChar char=""/>
            </a:pPr>
            <a:r>
              <a:rPr lang="en-US" sz="2200" kern="100" dirty="0">
                <a:ea typeface="Calibri" panose="020F0502020204030204" pitchFamily="34" charset="0"/>
                <a:cs typeface="Times New Roman" panose="02020603050405020304" pitchFamily="18" charset="0"/>
              </a:rPr>
              <a:t>NATIONAL COUNCIL On PRIVATISATION (NCP) as driver of privatization</a:t>
            </a:r>
          </a:p>
          <a:p>
            <a:pPr marL="342900" indent="-342900" algn="just">
              <a:buFont typeface="Wingdings" panose="05000000000000000000" pitchFamily="2" charset="2"/>
              <a:buChar char=""/>
            </a:pPr>
            <a:r>
              <a:rPr lang="en-US" sz="2200" kern="100" dirty="0">
                <a:ea typeface="Calibri" panose="020F0502020204030204" pitchFamily="34" charset="0"/>
                <a:cs typeface="Times New Roman" panose="02020603050405020304" pitchFamily="18" charset="0"/>
              </a:rPr>
              <a:t>What it means in effect is that the BPE as the secretariat and implementation arm of the NCP, guides the entire process from nominating the appointment of the Liquidator and his/her team/consultants/advisers from inception to completion, namely dissolution and discharge of the Liquidator.</a:t>
            </a:r>
          </a:p>
          <a:p>
            <a:pPr marL="342900" marR="0" lvl="0" indent="-342900" algn="just">
              <a:spcBef>
                <a:spcPts val="0"/>
              </a:spcBef>
              <a:spcAft>
                <a:spcPts val="0"/>
              </a:spcAft>
              <a:buFont typeface="Wingdings" panose="05000000000000000000" pitchFamily="2" charset="2"/>
              <a:buChar char=""/>
            </a:pPr>
            <a:endParaRPr lang="en-GB" sz="2100" dirty="0">
              <a:ea typeface="Calibri" panose="020F0502020204030204" pitchFamily="34" charset="0"/>
              <a:cs typeface="Times New Roman" panose="02020603050405020304" pitchFamily="18" charset="0"/>
            </a:endParaRPr>
          </a:p>
        </p:txBody>
      </p:sp>
      <p:sp>
        <p:nvSpPr>
          <p:cNvPr id="5" name="Footer Placeholder 4"/>
          <p:cNvSpPr>
            <a:spLocks noGrp="1"/>
          </p:cNvSpPr>
          <p:nvPr>
            <p:ph type="ftr" sz="quarter" idx="11"/>
          </p:nvPr>
        </p:nvSpPr>
        <p:spPr>
          <a:xfrm>
            <a:off x="684212" y="6267735"/>
            <a:ext cx="7543800" cy="365125"/>
          </a:xfrm>
        </p:spPr>
        <p:txBody>
          <a:bodyPr/>
          <a:lstStyle/>
          <a:p>
            <a:r>
              <a:rPr lang="en-US" dirty="0">
                <a:solidFill>
                  <a:schemeClr val="tx1"/>
                </a:solidFill>
              </a:rPr>
              <a:t>4</a:t>
            </a:r>
            <a:r>
              <a:rPr lang="en-US" kern="100" dirty="0">
                <a:solidFill>
                  <a:schemeClr val="tx1"/>
                </a:solidFill>
                <a:ea typeface="Calibri" panose="020F0502020204030204" pitchFamily="34" charset="0"/>
                <a:cs typeface="Times New Roman" panose="02020603050405020304" pitchFamily="18" charset="0"/>
              </a:rPr>
              <a:t> Section 3 Public Enterprises (</a:t>
            </a:r>
            <a:r>
              <a:rPr lang="en-US" kern="100" dirty="0" err="1">
                <a:solidFill>
                  <a:schemeClr val="tx1"/>
                </a:solidFill>
                <a:ea typeface="Calibri" panose="020F0502020204030204" pitchFamily="34" charset="0"/>
                <a:cs typeface="Times New Roman" panose="02020603050405020304" pitchFamily="18" charset="0"/>
              </a:rPr>
              <a:t>Privatisation</a:t>
            </a:r>
            <a:r>
              <a:rPr lang="en-US" kern="100" dirty="0">
                <a:solidFill>
                  <a:schemeClr val="tx1"/>
                </a:solidFill>
                <a:ea typeface="Calibri" panose="020F0502020204030204" pitchFamily="34" charset="0"/>
                <a:cs typeface="Times New Roman" panose="02020603050405020304" pitchFamily="18" charset="0"/>
              </a:rPr>
              <a:t> &amp; </a:t>
            </a:r>
            <a:r>
              <a:rPr lang="en-US" kern="100" dirty="0" err="1">
                <a:solidFill>
                  <a:schemeClr val="tx1"/>
                </a:solidFill>
                <a:ea typeface="Calibri" panose="020F0502020204030204" pitchFamily="34" charset="0"/>
                <a:cs typeface="Times New Roman" panose="02020603050405020304" pitchFamily="18" charset="0"/>
              </a:rPr>
              <a:t>Commecialisation</a:t>
            </a:r>
            <a:r>
              <a:rPr lang="en-US" kern="100" dirty="0">
                <a:solidFill>
                  <a:schemeClr val="tx1"/>
                </a:solidFill>
                <a:ea typeface="Calibri" panose="020F0502020204030204" pitchFamily="34" charset="0"/>
                <a:cs typeface="Times New Roman" panose="02020603050405020304" pitchFamily="18" charset="0"/>
              </a:rPr>
              <a:t> )Act LFN 2010 CAP P38</a:t>
            </a:r>
            <a:endParaRPr lang="en-US" dirty="0">
              <a:solidFill>
                <a:schemeClr val="tx1"/>
              </a:solidFill>
            </a:endParaRPr>
          </a:p>
        </p:txBody>
      </p:sp>
    </p:spTree>
    <p:extLst>
      <p:ext uri="{BB962C8B-B14F-4D97-AF65-F5344CB8AC3E}">
        <p14:creationId xmlns:p14="http://schemas.microsoft.com/office/powerpoint/2010/main" val="317214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090" y="291420"/>
            <a:ext cx="10905893" cy="6186309"/>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
            </a:pPr>
            <a:r>
              <a:rPr lang="en-GB" sz="2200" b="1" dirty="0">
                <a:solidFill>
                  <a:srgbClr val="C00000"/>
                </a:solidFill>
                <a:ea typeface="Calibri" panose="020F0502020204030204" pitchFamily="34" charset="0"/>
                <a:cs typeface="Times New Roman" panose="02020603050405020304" pitchFamily="18" charset="0"/>
              </a:rPr>
              <a:t>Essentials of a general court based winding up process (Section 571 CAMA):</a:t>
            </a:r>
          </a:p>
          <a:p>
            <a:pPr marL="342900" marR="0" lvl="0" indent="-342900" algn="just">
              <a:spcBef>
                <a:spcPts val="0"/>
              </a:spcBef>
              <a:spcAft>
                <a:spcPts val="0"/>
              </a:spcAft>
              <a:buFont typeface="Wingdings" panose="05000000000000000000" pitchFamily="2" charset="2"/>
              <a:buChar char=""/>
            </a:pPr>
            <a:endParaRPr lang="en-GB" sz="2200" b="1" dirty="0">
              <a:ea typeface="Calibri" panose="020F0502020204030204" pitchFamily="34" charset="0"/>
              <a:cs typeface="Times New Roman" panose="02020603050405020304" pitchFamily="18" charset="0"/>
            </a:endParaRPr>
          </a:p>
          <a:p>
            <a:pPr marL="800100" lvl="1" indent="-342900" algn="just">
              <a:buFont typeface="Wingdings" panose="05000000000000000000" pitchFamily="2" charset="2"/>
              <a:buChar char=""/>
            </a:pPr>
            <a:r>
              <a:rPr lang="en-GB" sz="2200" b="1" dirty="0">
                <a:ea typeface="Calibri" panose="020F0502020204030204" pitchFamily="34" charset="0"/>
                <a:cs typeface="Times New Roman" panose="02020603050405020304" pitchFamily="18" charset="0"/>
              </a:rPr>
              <a:t>PRESENTATION OF A WINDING UP PETITION </a:t>
            </a:r>
            <a:r>
              <a:rPr lang="en-GB" sz="2200" dirty="0">
                <a:ea typeface="Calibri" panose="020F0502020204030204" pitchFamily="34" charset="0"/>
                <a:cs typeface="Times New Roman" panose="02020603050405020304" pitchFamily="18" charset="0"/>
              </a:rPr>
              <a:t>after fulfilment of any of the alternative grounds for a valid liquidation: a) post a statutory demand (cashflow test), or b) post inability to reap from the fruits of a judgment, or c) balance sheet test and discretion of court , or d) internal stakeholders dispute and deadlock and discretion of court, </a:t>
            </a:r>
          </a:p>
          <a:p>
            <a:pPr marL="800100" lvl="1" indent="-342900" algn="just">
              <a:buFont typeface="Wingdings" panose="05000000000000000000" pitchFamily="2" charset="2"/>
              <a:buChar char=""/>
            </a:pPr>
            <a:r>
              <a:rPr lang="en-US" sz="2200" b="1" kern="100" dirty="0">
                <a:ea typeface="Calibri" panose="020F0502020204030204" pitchFamily="34" charset="0"/>
                <a:cs typeface="Times New Roman" panose="02020603050405020304" pitchFamily="18" charset="0"/>
              </a:rPr>
              <a:t>ADVERTISEMENT OF PETITION</a:t>
            </a:r>
            <a:r>
              <a:rPr lang="en-US" sz="2200" i="1" kern="100" baseline="30000" dirty="0">
                <a:ea typeface="Calibri" panose="020F0502020204030204" pitchFamily="34" charset="0"/>
                <a:cs typeface="Times New Roman" panose="02020603050405020304" pitchFamily="18" charset="0"/>
              </a:rPr>
              <a:t>8</a:t>
            </a:r>
            <a:r>
              <a:rPr lang="en-US" sz="2200" b="1" kern="100" dirty="0">
                <a:ea typeface="Calibri" panose="020F0502020204030204" pitchFamily="34" charset="0"/>
                <a:cs typeface="Times New Roman" panose="02020603050405020304" pitchFamily="18" charset="0"/>
              </a:rPr>
              <a:t>:</a:t>
            </a:r>
            <a:r>
              <a:rPr lang="en-US" sz="2200" kern="100" dirty="0">
                <a:ea typeface="Calibri" panose="020F0502020204030204" pitchFamily="34" charset="0"/>
                <a:cs typeface="Times New Roman" panose="02020603050405020304" pitchFamily="18" charset="0"/>
              </a:rPr>
              <a:t> </a:t>
            </a:r>
          </a:p>
          <a:p>
            <a:pPr marL="800100" lvl="1" indent="-342900" algn="just">
              <a:buFont typeface="Wingdings" panose="05000000000000000000" pitchFamily="2" charset="2"/>
              <a:buChar char=""/>
            </a:pPr>
            <a:r>
              <a:rPr lang="en-US" sz="2200" b="1" dirty="0">
                <a:ea typeface="Calibri" panose="020F0502020204030204" pitchFamily="34" charset="0"/>
                <a:cs typeface="Times New Roman" panose="02020603050405020304" pitchFamily="18" charset="0"/>
              </a:rPr>
              <a:t>Committee of Inspection (COI</a:t>
            </a:r>
            <a:r>
              <a:rPr lang="en-US" sz="2200" dirty="0">
                <a:ea typeface="Calibri" panose="020F0502020204030204" pitchFamily="34" charset="0"/>
                <a:cs typeface="Times New Roman" panose="02020603050405020304" pitchFamily="18" charset="0"/>
              </a:rPr>
              <a:t>): The COI</a:t>
            </a:r>
            <a:r>
              <a:rPr lang="en-US" sz="2200" i="1" baseline="30000" dirty="0">
                <a:ea typeface="Calibri" panose="020F0502020204030204" pitchFamily="34" charset="0"/>
                <a:cs typeface="Times New Roman" panose="02020603050405020304" pitchFamily="18" charset="0"/>
              </a:rPr>
              <a:t>9</a:t>
            </a:r>
            <a:r>
              <a:rPr lang="en-US" sz="2200" dirty="0">
                <a:ea typeface="Calibri" panose="020F0502020204030204" pitchFamily="34" charset="0"/>
                <a:cs typeface="Times New Roman" panose="02020603050405020304" pitchFamily="18" charset="0"/>
              </a:rPr>
              <a:t> is an essential stakeholder organ of the liquidation process.</a:t>
            </a:r>
          </a:p>
          <a:p>
            <a:pPr marL="800100" lvl="1" indent="-342900" algn="just">
              <a:buFont typeface="Wingdings" panose="05000000000000000000" pitchFamily="2" charset="2"/>
              <a:buChar char=""/>
            </a:pPr>
            <a:r>
              <a:rPr lang="en-US" sz="2200" b="1" kern="100" dirty="0">
                <a:ea typeface="Calibri" panose="020F0502020204030204" pitchFamily="34" charset="0"/>
                <a:cs typeface="Times New Roman" panose="02020603050405020304" pitchFamily="18" charset="0"/>
              </a:rPr>
              <a:t>Collection (or realization) of Assets</a:t>
            </a:r>
            <a:r>
              <a:rPr lang="en-US" sz="2200" kern="100" dirty="0">
                <a:ea typeface="Calibri" panose="020F0502020204030204" pitchFamily="34" charset="0"/>
                <a:cs typeface="Times New Roman" panose="02020603050405020304" pitchFamily="18" charset="0"/>
              </a:rPr>
              <a:t>: Principal duty of the liquidator . This leads to distribution to those entitled subject to availability of funds in an orderly manner based on the legal principle of proof and ranking of claims</a:t>
            </a:r>
            <a:r>
              <a:rPr lang="en-US" sz="2200" i="1" kern="100" baseline="30000" dirty="0">
                <a:ea typeface="Calibri" panose="020F0502020204030204" pitchFamily="34" charset="0"/>
                <a:cs typeface="Times New Roman" panose="02020603050405020304" pitchFamily="18" charset="0"/>
              </a:rPr>
              <a:t>10</a:t>
            </a:r>
            <a:r>
              <a:rPr lang="en-US" sz="2200" kern="100" dirty="0">
                <a:ea typeface="Calibri" panose="020F0502020204030204" pitchFamily="34" charset="0"/>
                <a:cs typeface="Times New Roman" panose="02020603050405020304" pitchFamily="18" charset="0"/>
              </a:rPr>
              <a:t>. The liquidator will take control of all the assets of the company</a:t>
            </a:r>
            <a:r>
              <a:rPr lang="en-US" sz="2200" i="1" kern="100" baseline="30000" dirty="0">
                <a:ea typeface="Calibri" panose="020F0502020204030204" pitchFamily="34" charset="0"/>
                <a:cs typeface="Times New Roman" panose="02020603050405020304" pitchFamily="18" charset="0"/>
              </a:rPr>
              <a:t>11</a:t>
            </a:r>
            <a:r>
              <a:rPr lang="en-US" sz="2200" kern="100" dirty="0">
                <a:ea typeface="Calibri" panose="020F0502020204030204" pitchFamily="34" charset="0"/>
                <a:cs typeface="Times New Roman" panose="02020603050405020304" pitchFamily="18" charset="0"/>
              </a:rPr>
              <a:t>, which invariably involve recovering company assets or monies from third parties. </a:t>
            </a:r>
            <a:endParaRPr lang="en-US" sz="2200" b="1" kern="100" dirty="0">
              <a:ea typeface="Calibri" panose="020F0502020204030204" pitchFamily="34" charset="0"/>
              <a:cs typeface="Times New Roman" panose="02020603050405020304" pitchFamily="18" charset="0"/>
            </a:endParaRPr>
          </a:p>
          <a:p>
            <a:pPr marL="800100" lvl="1" indent="-342900" algn="just">
              <a:buFont typeface="Wingdings" panose="05000000000000000000" pitchFamily="2" charset="2"/>
              <a:buChar char=""/>
            </a:pPr>
            <a:endParaRPr lang="en-US" sz="2200" kern="100" dirty="0">
              <a:solidFill>
                <a:schemeClr val="bg1"/>
              </a:solidFill>
              <a:effectLst/>
              <a:ea typeface="Calibri" panose="020F0502020204030204" pitchFamily="34" charset="0"/>
              <a:cs typeface="Times New Roman" panose="02020603050405020304" pitchFamily="18" charset="0"/>
            </a:endParaRPr>
          </a:p>
          <a:p>
            <a:pPr marL="800100" lvl="1" indent="-342900" algn="just">
              <a:buFont typeface="Wingdings" panose="05000000000000000000" pitchFamily="2" charset="2"/>
              <a:buChar char=""/>
            </a:pPr>
            <a:endParaRPr lang="en-US" sz="2200" kern="100" dirty="0">
              <a:effectLst/>
              <a:ea typeface="Calibri" panose="020F0502020204030204" pitchFamily="34" charset="0"/>
              <a:cs typeface="Times New Roman" panose="02020603050405020304" pitchFamily="18" charset="0"/>
            </a:endParaRPr>
          </a:p>
        </p:txBody>
      </p:sp>
      <p:sp>
        <p:nvSpPr>
          <p:cNvPr id="5" name="Footer Placeholder 4"/>
          <p:cNvSpPr>
            <a:spLocks noGrp="1"/>
          </p:cNvSpPr>
          <p:nvPr>
            <p:ph type="ftr" sz="quarter" idx="11"/>
          </p:nvPr>
        </p:nvSpPr>
        <p:spPr>
          <a:xfrm>
            <a:off x="684212" y="6005016"/>
            <a:ext cx="7543800" cy="532310"/>
          </a:xfrm>
        </p:spPr>
        <p:txBody>
          <a:bodyPr/>
          <a:lstStyle/>
          <a:p>
            <a:pPr marR="0" lvl="0" algn="just">
              <a:spcBef>
                <a:spcPts val="0"/>
              </a:spcBef>
              <a:spcAft>
                <a:spcPts val="0"/>
              </a:spcAft>
            </a:pPr>
            <a:r>
              <a:rPr lang="en-US" dirty="0">
                <a:solidFill>
                  <a:schemeClr val="tx1"/>
                </a:solidFill>
              </a:rPr>
              <a:t>7 </a:t>
            </a:r>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Section 578(2) CAMA</a:t>
            </a:r>
            <a:endParaRPr lang="en-US" sz="105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US" i="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 </a:t>
            </a:r>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Rule 19 CWUR</a:t>
            </a:r>
            <a:endParaRPr lang="en-US" sz="105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US" i="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9 </a:t>
            </a:r>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Sections 588, 590, 596 &amp; 597 CAMA</a:t>
            </a:r>
            <a:endParaRPr lang="en-US" dirty="0">
              <a:solidFill>
                <a:schemeClr val="tx1"/>
              </a:solidFill>
            </a:endParaRPr>
          </a:p>
        </p:txBody>
      </p:sp>
    </p:spTree>
    <p:extLst>
      <p:ext uri="{BB962C8B-B14F-4D97-AF65-F5344CB8AC3E}">
        <p14:creationId xmlns:p14="http://schemas.microsoft.com/office/powerpoint/2010/main" val="76488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2344" y="308225"/>
            <a:ext cx="11100743" cy="5940088"/>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v"/>
            </a:pPr>
            <a:r>
              <a:rPr lang="en-US" sz="2000" b="1" kern="100" dirty="0">
                <a:ea typeface="Calibri" panose="020F0502020204030204" pitchFamily="34" charset="0"/>
                <a:cs typeface="Times New Roman" panose="02020603050405020304" pitchFamily="18" charset="0"/>
              </a:rPr>
              <a:t>DISSOLUTION </a:t>
            </a:r>
            <a:endParaRPr lang="en-US" sz="2000" kern="100" dirty="0">
              <a:ea typeface="Calibri" panose="020F0502020204030204" pitchFamily="34" charset="0"/>
              <a:cs typeface="Times New Roman" panose="02020603050405020304" pitchFamily="18" charset="0"/>
            </a:endParaRPr>
          </a:p>
          <a:p>
            <a:pPr marL="800100" lvl="1" indent="-342900" algn="just">
              <a:buFont typeface="Wingdings" panose="05000000000000000000" pitchFamily="2" charset="2"/>
              <a:buChar char=""/>
            </a:pPr>
            <a:r>
              <a:rPr lang="en-US" sz="2000" kern="100" dirty="0">
                <a:ea typeface="Calibri" panose="020F0502020204030204" pitchFamily="34" charset="0"/>
                <a:cs typeface="Times New Roman" panose="02020603050405020304" pitchFamily="18" charset="0"/>
              </a:rPr>
              <a:t>If the affairs of the company have been fully wound up and the liquidator makes an application in that behalf, the Court shall order the dissolution of the company and the company shall be dissolved accordingly from the date of the order.</a:t>
            </a:r>
            <a:r>
              <a:rPr lang="en-US" sz="2000" i="1" kern="100" baseline="30000" dirty="0">
                <a:ea typeface="Calibri" panose="020F0502020204030204" pitchFamily="34" charset="0"/>
                <a:cs typeface="Times New Roman" panose="02020603050405020304" pitchFamily="18" charset="0"/>
              </a:rPr>
              <a:t>19</a:t>
            </a:r>
            <a:r>
              <a:rPr lang="en-US" sz="2000" kern="100" dirty="0">
                <a:ea typeface="Calibri" panose="020F0502020204030204" pitchFamily="34" charset="0"/>
                <a:cs typeface="Times New Roman" panose="02020603050405020304" pitchFamily="18" charset="0"/>
              </a:rPr>
              <a:t> </a:t>
            </a:r>
          </a:p>
          <a:p>
            <a:pPr marL="800100" lvl="1" indent="-342900" algn="just">
              <a:buFont typeface="Wingdings" panose="05000000000000000000" pitchFamily="2" charset="2"/>
              <a:buChar char=""/>
            </a:pPr>
            <a:r>
              <a:rPr lang="en-US" sz="2000" kern="100" dirty="0">
                <a:ea typeface="Calibri" panose="020F0502020204030204" pitchFamily="34" charset="0"/>
                <a:cs typeface="Times New Roman" panose="02020603050405020304" pitchFamily="18" charset="0"/>
              </a:rPr>
              <a:t>Dissolution marks the death of the company and end of the liquidation process. The Liquidator shall be released by the Commission after a report of the accounts is prepared and submitted to the satisfaction of the Corporate Affairs Commission.</a:t>
            </a:r>
            <a:r>
              <a:rPr lang="en-US" sz="2000" kern="100" baseline="30000" dirty="0">
                <a:ea typeface="Calibri" panose="020F0502020204030204" pitchFamily="34" charset="0"/>
                <a:cs typeface="Times New Roman" panose="02020603050405020304" pitchFamily="18" charset="0"/>
              </a:rPr>
              <a:t>20</a:t>
            </a:r>
            <a:r>
              <a:rPr lang="en-US" sz="2000" kern="100" dirty="0">
                <a:ea typeface="Calibri" panose="020F0502020204030204" pitchFamily="34" charset="0"/>
                <a:cs typeface="Times New Roman" panose="02020603050405020304" pitchFamily="18" charset="0"/>
              </a:rPr>
              <a:t> </a:t>
            </a:r>
          </a:p>
          <a:p>
            <a:pPr marL="800100" lvl="1" indent="-342900" algn="just">
              <a:buFont typeface="Wingdings" panose="05000000000000000000" pitchFamily="2" charset="2"/>
              <a:buChar char=""/>
            </a:pPr>
            <a:r>
              <a:rPr lang="en-US" sz="2000" kern="100" dirty="0">
                <a:ea typeface="Calibri" panose="020F0502020204030204" pitchFamily="34" charset="0"/>
                <a:cs typeface="Times New Roman" panose="02020603050405020304" pitchFamily="18" charset="0"/>
              </a:rPr>
              <a:t>Application to Court within 2 years of the dissolution to declare the dissolution void.</a:t>
            </a:r>
            <a:r>
              <a:rPr lang="en-US" sz="2000" kern="100" baseline="30000" dirty="0">
                <a:ea typeface="Calibri" panose="020F0502020204030204" pitchFamily="34" charset="0"/>
                <a:cs typeface="Times New Roman" panose="02020603050405020304" pitchFamily="18" charset="0"/>
              </a:rPr>
              <a:t>21</a:t>
            </a:r>
          </a:p>
          <a:p>
            <a:endParaRPr lang="en-US" sz="2000" kern="100" dirty="0">
              <a:solidFill>
                <a:schemeClr val="bg1"/>
              </a:solidFill>
              <a:effectLst/>
              <a:ea typeface="Calibri" panose="020F0502020204030204" pitchFamily="34" charset="0"/>
              <a:cs typeface="Times New Roman" panose="02020603050405020304" pitchFamily="18" charset="0"/>
            </a:endParaRPr>
          </a:p>
          <a:p>
            <a:endParaRPr lang="en-US" sz="2000" kern="100" dirty="0">
              <a:solidFill>
                <a:schemeClr val="bg1"/>
              </a:solidFill>
              <a:ea typeface="Calibri" panose="020F0502020204030204" pitchFamily="34" charset="0"/>
              <a:cs typeface="Times New Roman" panose="02020603050405020304" pitchFamily="18" charset="0"/>
            </a:endParaRPr>
          </a:p>
          <a:p>
            <a:pPr marR="0" lvl="0" algn="just">
              <a:spcBef>
                <a:spcPts val="0"/>
              </a:spcBef>
              <a:spcAft>
                <a:spcPts val="0"/>
              </a:spcAft>
            </a:pPr>
            <a:r>
              <a:rPr lang="en-US" sz="2000" b="1" kern="100" dirty="0">
                <a:ea typeface="Calibri" panose="020F0502020204030204" pitchFamily="34" charset="0"/>
                <a:cs typeface="Calibri" panose="020F0502020204030204" pitchFamily="34" charset="0"/>
              </a:rPr>
              <a:t>CHALLENGES WITH PUBLIC ENTERPRISES INSOLVENCY PRACTICE</a:t>
            </a:r>
            <a:endParaRPr lang="en-US" sz="2000" kern="100" dirty="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000" kern="100" dirty="0">
                <a:ea typeface="Calibri" panose="020F0502020204030204" pitchFamily="34" charset="0"/>
                <a:cs typeface="Calibri" panose="020F0502020204030204" pitchFamily="34" charset="0"/>
              </a:rPr>
              <a:t>Government/ Political Interference</a:t>
            </a:r>
            <a:endParaRPr lang="en-US" sz="2000" kern="100" dirty="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000" kern="100" dirty="0">
                <a:ea typeface="Calibri" panose="020F0502020204030204" pitchFamily="34" charset="0"/>
                <a:cs typeface="Calibri" panose="020F0502020204030204" pitchFamily="34" charset="0"/>
              </a:rPr>
              <a:t>Bureaucratic Red Tape</a:t>
            </a:r>
            <a:endParaRPr lang="en-US" sz="2000" kern="100" dirty="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000" kern="100" dirty="0">
                <a:ea typeface="Calibri" panose="020F0502020204030204" pitchFamily="34" charset="0"/>
                <a:cs typeface="Calibri" panose="020F0502020204030204" pitchFamily="34" charset="0"/>
              </a:rPr>
              <a:t>Lack of expertise and Resources</a:t>
            </a:r>
            <a:endParaRPr lang="en-US" sz="2000" kern="100" dirty="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000" kern="100" dirty="0">
                <a:ea typeface="Calibri" panose="020F0502020204030204" pitchFamily="34" charset="0"/>
                <a:cs typeface="Calibri" panose="020F0502020204030204" pitchFamily="34" charset="0"/>
              </a:rPr>
              <a:t>Lack of seriousness or willingness of debtors to repay their debts to the liquidated companies.</a:t>
            </a:r>
          </a:p>
          <a:p>
            <a:endParaRPr lang="en-US" sz="2000" kern="100" dirty="0">
              <a:solidFill>
                <a:schemeClr val="bg1"/>
              </a:solidFill>
              <a:effectLst/>
              <a:ea typeface="Calibri" panose="020F0502020204030204" pitchFamily="34" charset="0"/>
              <a:cs typeface="Times New Roman" panose="02020603050405020304" pitchFamily="18" charset="0"/>
            </a:endParaRPr>
          </a:p>
        </p:txBody>
      </p:sp>
      <p:sp>
        <p:nvSpPr>
          <p:cNvPr id="5" name="Footer Placeholder 4"/>
          <p:cNvSpPr>
            <a:spLocks noGrp="1"/>
          </p:cNvSpPr>
          <p:nvPr>
            <p:ph type="ftr" sz="quarter" idx="11"/>
          </p:nvPr>
        </p:nvSpPr>
        <p:spPr>
          <a:xfrm>
            <a:off x="632345" y="6086903"/>
            <a:ext cx="7543800" cy="627844"/>
          </a:xfrm>
        </p:spPr>
        <p:txBody>
          <a:bodyPr/>
          <a:lstStyle/>
          <a:p>
            <a:r>
              <a:rPr lang="en-US" dirty="0">
                <a:solidFill>
                  <a:schemeClr val="tx1"/>
                </a:solidFill>
              </a:rPr>
              <a:t>19 </a:t>
            </a:r>
            <a:r>
              <a:rPr lang="en-US" kern="100" dirty="0">
                <a:solidFill>
                  <a:schemeClr val="tx1"/>
                </a:solidFill>
                <a:ea typeface="Calibri" panose="020F0502020204030204" pitchFamily="34" charset="0"/>
                <a:cs typeface="Times New Roman" panose="02020603050405020304" pitchFamily="18" charset="0"/>
              </a:rPr>
              <a:t>Section 617 CAMA</a:t>
            </a:r>
          </a:p>
          <a:p>
            <a:r>
              <a:rPr lang="en-US" sz="1050" i="1" kern="100" dirty="0">
                <a:solidFill>
                  <a:schemeClr val="tx1"/>
                </a:solidFill>
                <a:ea typeface="Calibri" panose="020F0502020204030204" pitchFamily="34" charset="0"/>
                <a:cs typeface="Times New Roman" panose="02020603050405020304" pitchFamily="18" charset="0"/>
              </a:rPr>
              <a:t>20</a:t>
            </a:r>
            <a:r>
              <a:rPr lang="en-US" sz="1050" kern="100" dirty="0">
                <a:solidFill>
                  <a:schemeClr val="tx1"/>
                </a:solidFill>
                <a:ea typeface="Calibri" panose="020F0502020204030204" pitchFamily="34" charset="0"/>
                <a:cs typeface="Times New Roman" panose="02020603050405020304" pitchFamily="18" charset="0"/>
              </a:rPr>
              <a:t> </a:t>
            </a:r>
            <a:r>
              <a:rPr lang="en-US" kern="100" dirty="0">
                <a:solidFill>
                  <a:schemeClr val="tx1"/>
                </a:solidFill>
                <a:ea typeface="Calibri" panose="020F0502020204030204" pitchFamily="34" charset="0"/>
                <a:cs typeface="Times New Roman" panose="02020603050405020304" pitchFamily="18" charset="0"/>
              </a:rPr>
              <a:t>Section 594 CAMA</a:t>
            </a:r>
          </a:p>
          <a:p>
            <a:r>
              <a:rPr lang="en-US" i="1" kern="100" dirty="0">
                <a:solidFill>
                  <a:schemeClr val="tx1"/>
                </a:solidFill>
                <a:ea typeface="Calibri" panose="020F0502020204030204" pitchFamily="34" charset="0"/>
                <a:cs typeface="Times New Roman" panose="02020603050405020304" pitchFamily="18" charset="0"/>
              </a:rPr>
              <a:t>21</a:t>
            </a:r>
            <a:r>
              <a:rPr lang="en-US" kern="100" dirty="0">
                <a:solidFill>
                  <a:schemeClr val="tx1"/>
                </a:solidFill>
                <a:ea typeface="Calibri" panose="020F0502020204030204" pitchFamily="34" charset="0"/>
                <a:cs typeface="Times New Roman" panose="02020603050405020304" pitchFamily="18" charset="0"/>
              </a:rPr>
              <a:t> Section 691 CAMA</a:t>
            </a:r>
            <a:endParaRPr lang="en-US" dirty="0">
              <a:solidFill>
                <a:schemeClr val="tx1"/>
              </a:solidFill>
            </a:endParaRPr>
          </a:p>
        </p:txBody>
      </p:sp>
    </p:spTree>
    <p:extLst>
      <p:ext uri="{BB962C8B-B14F-4D97-AF65-F5344CB8AC3E}">
        <p14:creationId xmlns:p14="http://schemas.microsoft.com/office/powerpoint/2010/main" val="114580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967" y="271146"/>
            <a:ext cx="10972800" cy="6571030"/>
          </a:xfrm>
          <a:prstGeom prst="rect">
            <a:avLst/>
          </a:prstGeom>
        </p:spPr>
        <p:txBody>
          <a:bodyPr wrap="square">
            <a:spAutoFit/>
          </a:bodyPr>
          <a:lstStyle/>
          <a:p>
            <a:pPr marR="0" lvl="0" algn="just">
              <a:spcBef>
                <a:spcPts val="0"/>
              </a:spcBef>
              <a:spcAft>
                <a:spcPts val="0"/>
              </a:spcAft>
            </a:pPr>
            <a:r>
              <a:rPr lang="en-US" sz="1900" b="1" kern="100" dirty="0">
                <a:solidFill>
                  <a:srgbClr val="C00000"/>
                </a:solidFill>
                <a:ea typeface="Calibri" panose="020F0502020204030204" pitchFamily="34" charset="0"/>
                <a:cs typeface="Times New Roman" panose="02020603050405020304" pitchFamily="18" charset="0"/>
              </a:rPr>
              <a:t>CASE STUDIES OF LIQUIDATION OF PUBLIC ENTERPRISES AND MATTERS ARISING:</a:t>
            </a:r>
          </a:p>
          <a:p>
            <a:pPr marL="342900" marR="0" lvl="0" indent="-342900" algn="just">
              <a:spcBef>
                <a:spcPts val="0"/>
              </a:spcBef>
              <a:spcAft>
                <a:spcPts val="0"/>
              </a:spcAft>
              <a:buFont typeface="Wingdings" panose="05000000000000000000" pitchFamily="2" charset="2"/>
              <a:buChar char=""/>
            </a:pPr>
            <a:r>
              <a:rPr lang="en-US" sz="1900" kern="100" dirty="0">
                <a:ea typeface="Calibri" panose="020F0502020204030204" pitchFamily="34" charset="0"/>
                <a:cs typeface="Times New Roman" panose="02020603050405020304" pitchFamily="18" charset="0"/>
              </a:rPr>
              <a:t>Case one: </a:t>
            </a:r>
            <a:r>
              <a:rPr lang="en-US" sz="1900" kern="100" dirty="0" err="1">
                <a:ea typeface="Calibri" panose="020F0502020204030204" pitchFamily="34" charset="0"/>
                <a:cs typeface="Times New Roman" panose="02020603050405020304" pitchFamily="18" charset="0"/>
              </a:rPr>
              <a:t>Privatisation</a:t>
            </a:r>
            <a:r>
              <a:rPr lang="en-US" sz="1900" kern="100" dirty="0">
                <a:ea typeface="Calibri" panose="020F0502020204030204" pitchFamily="34" charset="0"/>
                <a:cs typeface="Times New Roman" panose="02020603050405020304" pitchFamily="18" charset="0"/>
              </a:rPr>
              <a:t> by guided liquidation of the </a:t>
            </a:r>
            <a:r>
              <a:rPr lang="en-US" sz="1900" b="1" kern="100" dirty="0">
                <a:ea typeface="Calibri" panose="020F0502020204030204" pitchFamily="34" charset="0"/>
                <a:cs typeface="Times New Roman" panose="02020603050405020304" pitchFamily="18" charset="0"/>
              </a:rPr>
              <a:t>Nigeria Sugar Company BACITA </a:t>
            </a:r>
            <a:r>
              <a:rPr lang="en-US" sz="1900" b="1" kern="100" dirty="0" err="1">
                <a:ea typeface="Calibri" panose="020F0502020204030204" pitchFamily="34" charset="0"/>
                <a:cs typeface="Times New Roman" panose="02020603050405020304" pitchFamily="18" charset="0"/>
              </a:rPr>
              <a:t>Kwara</a:t>
            </a:r>
            <a:r>
              <a:rPr lang="en-US" sz="1900" b="1" kern="100" dirty="0">
                <a:ea typeface="Calibri" panose="020F0502020204030204" pitchFamily="34" charset="0"/>
                <a:cs typeface="Times New Roman" panose="02020603050405020304" pitchFamily="18" charset="0"/>
              </a:rPr>
              <a:t> (NISUCO) </a:t>
            </a:r>
            <a:r>
              <a:rPr lang="en-US" sz="1900" kern="100" dirty="0">
                <a:ea typeface="Calibri" panose="020F0502020204030204" pitchFamily="34" charset="0"/>
                <a:cs typeface="Times New Roman" panose="02020603050405020304" pitchFamily="18" charset="0"/>
              </a:rPr>
              <a:t>commenced in 2005</a:t>
            </a:r>
          </a:p>
          <a:p>
            <a:pPr marL="342900" marR="0" lvl="0" indent="-342900" algn="just">
              <a:spcBef>
                <a:spcPts val="0"/>
              </a:spcBef>
              <a:spcAft>
                <a:spcPts val="0"/>
              </a:spcAft>
              <a:buFont typeface="Wingdings" panose="05000000000000000000" pitchFamily="2" charset="2"/>
              <a:buChar char=""/>
            </a:pPr>
            <a:r>
              <a:rPr lang="en-US" sz="1900" kern="100" dirty="0">
                <a:ea typeface="Calibri" panose="020F0502020204030204" pitchFamily="34" charset="0"/>
                <a:cs typeface="Times New Roman" panose="02020603050405020304" pitchFamily="18" charset="0"/>
              </a:rPr>
              <a:t>Challenges by Ex-Staff/Workers: </a:t>
            </a:r>
            <a:r>
              <a:rPr lang="en-US" sz="1900" dirty="0">
                <a:ea typeface="Calibri" panose="020F0502020204030204" pitchFamily="34" charset="0"/>
                <a:cs typeface="Times New Roman" panose="02020603050405020304" pitchFamily="18" charset="0"/>
              </a:rPr>
              <a:t>The case is cited as </a:t>
            </a:r>
            <a:r>
              <a:rPr lang="en-GB" sz="1900" b="1" dirty="0">
                <a:ea typeface="Calibri" panose="020F0502020204030204" pitchFamily="34" charset="0"/>
                <a:cs typeface="Times New Roman" panose="02020603050405020304" pitchFamily="18" charset="0"/>
              </a:rPr>
              <a:t>ADAMU MOHAMMED GBEDU &amp; ORS v JOSEPH L. ITIE &amp; 3 ORS</a:t>
            </a:r>
            <a:r>
              <a:rPr lang="en-GB" sz="1900" baseline="30000" dirty="0">
                <a:ea typeface="Calibri" panose="020F0502020204030204" pitchFamily="34" charset="0"/>
                <a:cs typeface="Times New Roman" panose="02020603050405020304" pitchFamily="18" charset="0"/>
              </a:rPr>
              <a:t>14</a:t>
            </a:r>
            <a:r>
              <a:rPr lang="en-GB" sz="1900" b="1" dirty="0">
                <a:ea typeface="Calibri" panose="020F0502020204030204" pitchFamily="34" charset="0"/>
                <a:cs typeface="Times New Roman" panose="02020603050405020304" pitchFamily="18" charset="0"/>
              </a:rPr>
              <a:t> NWEZE JCA</a:t>
            </a:r>
            <a:r>
              <a:rPr lang="en-US" sz="1900" dirty="0">
                <a:ea typeface="Calibri" panose="020F0502020204030204" pitchFamily="34" charset="0"/>
                <a:cs typeface="Times New Roman" panose="02020603050405020304" pitchFamily="18" charset="0"/>
              </a:rPr>
              <a:t> as he then was, settled the position of workers in a compulsory winding-up. </a:t>
            </a:r>
          </a:p>
          <a:p>
            <a:pPr marL="342900" marR="0" lvl="0" indent="-342900" algn="just">
              <a:spcBef>
                <a:spcPts val="0"/>
              </a:spcBef>
              <a:spcAft>
                <a:spcPts val="0"/>
              </a:spcAft>
              <a:buFont typeface="Wingdings" panose="05000000000000000000" pitchFamily="2" charset="2"/>
              <a:buChar char=""/>
            </a:pPr>
            <a:r>
              <a:rPr lang="en-US" sz="1800" kern="100" dirty="0">
                <a:ea typeface="Calibri" panose="020F0502020204030204" pitchFamily="34" charset="0"/>
                <a:cs typeface="Times New Roman" panose="02020603050405020304" pitchFamily="18" charset="0"/>
              </a:rPr>
              <a:t>Principle: On the making of a winding-up Order, the workers of the liquidated company are ipso fact dismissed. </a:t>
            </a:r>
          </a:p>
          <a:p>
            <a:pPr marL="342900" marR="0" lvl="0" indent="-342900" algn="just">
              <a:spcBef>
                <a:spcPts val="0"/>
              </a:spcBef>
              <a:spcAft>
                <a:spcPts val="0"/>
              </a:spcAft>
              <a:buFont typeface="Wingdings" panose="05000000000000000000" pitchFamily="2" charset="2"/>
              <a:buChar char=""/>
            </a:pPr>
            <a:r>
              <a:rPr lang="en-US" sz="1800" kern="100" dirty="0">
                <a:ea typeface="Calibri" panose="020F0502020204030204" pitchFamily="34" charset="0"/>
                <a:cs typeface="Times New Roman" panose="02020603050405020304" pitchFamily="18" charset="0"/>
              </a:rPr>
              <a:t>The Supreme Court affirmed the decision of the Court Appeal Per Rhodes-</a:t>
            </a:r>
            <a:r>
              <a:rPr lang="en-US" sz="1800" kern="100" dirty="0" err="1">
                <a:ea typeface="Calibri" panose="020F0502020204030204" pitchFamily="34" charset="0"/>
                <a:cs typeface="Times New Roman" panose="02020603050405020304" pitchFamily="18" charset="0"/>
              </a:rPr>
              <a:t>Vivour</a:t>
            </a:r>
            <a:r>
              <a:rPr lang="en-US" sz="1800" kern="100" dirty="0">
                <a:ea typeface="Calibri" panose="020F0502020204030204" pitchFamily="34" charset="0"/>
                <a:cs typeface="Times New Roman" panose="02020603050405020304" pitchFamily="18" charset="0"/>
              </a:rPr>
              <a:t> JSC (as he then was)</a:t>
            </a:r>
            <a:r>
              <a:rPr lang="en-US" sz="1800" kern="100" baseline="30000" dirty="0">
                <a:ea typeface="Calibri" panose="020F0502020204030204" pitchFamily="34" charset="0"/>
                <a:cs typeface="Times New Roman" panose="02020603050405020304" pitchFamily="18" charset="0"/>
              </a:rPr>
              <a:t>15</a:t>
            </a:r>
            <a:r>
              <a:rPr lang="en-US" sz="1800" kern="100" dirty="0">
                <a:ea typeface="Calibri" panose="020F0502020204030204" pitchFamily="34" charset="0"/>
                <a:cs typeface="Times New Roman" panose="02020603050405020304" pitchFamily="18" charset="0"/>
              </a:rPr>
              <a:t>.</a:t>
            </a:r>
          </a:p>
          <a:p>
            <a:pPr marL="342900" marR="0" lvl="0" indent="-342900" algn="just">
              <a:spcBef>
                <a:spcPts val="0"/>
              </a:spcBef>
              <a:spcAft>
                <a:spcPts val="0"/>
              </a:spcAft>
              <a:buFont typeface="Wingdings" panose="05000000000000000000" pitchFamily="2" charset="2"/>
              <a:buChar char=""/>
            </a:pPr>
            <a:r>
              <a:rPr lang="en-US" kern="100" dirty="0">
                <a:ea typeface="Calibri" panose="020F0502020204030204" pitchFamily="34" charset="0"/>
                <a:cs typeface="Times New Roman" panose="02020603050405020304" pitchFamily="18" charset="0"/>
              </a:rPr>
              <a:t>Relevant provisions of CAMA therefore now clarified in terms of their effect are </a:t>
            </a:r>
            <a:r>
              <a:rPr lang="en-US" sz="1800" kern="100" dirty="0">
                <a:ea typeface="Calibri" panose="020F0502020204030204" pitchFamily="34" charset="0"/>
                <a:cs typeface="Times New Roman" panose="02020603050405020304" pitchFamily="18" charset="0"/>
              </a:rPr>
              <a:t>section 422(9) CAMA 1990, now 585(9) CAMA 2020 which states: “If a liquidator is appointed under this section, all the powers of the directors cease, except so far as the Court directs.”</a:t>
            </a:r>
          </a:p>
          <a:p>
            <a:pPr marL="342900" marR="0" lvl="0" indent="-342900" algn="just">
              <a:spcBef>
                <a:spcPts val="0"/>
              </a:spcBef>
              <a:spcAft>
                <a:spcPts val="0"/>
              </a:spcAft>
              <a:buFont typeface="Wingdings" panose="05000000000000000000" pitchFamily="2" charset="2"/>
              <a:buChar char=""/>
            </a:pPr>
            <a:endParaRPr lang="en-US" kern="100" dirty="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b="1" kern="100" dirty="0">
                <a:ea typeface="Calibri" panose="020F0502020204030204" pitchFamily="34" charset="0"/>
                <a:cs typeface="Times New Roman" panose="02020603050405020304" pitchFamily="18" charset="0"/>
              </a:rPr>
              <a:t>TERMINATION LETTERS</a:t>
            </a:r>
            <a:r>
              <a:rPr lang="en-US" kern="100" dirty="0">
                <a:ea typeface="Calibri" panose="020F0502020204030204" pitchFamily="34" charset="0"/>
                <a:cs typeface="Times New Roman" panose="02020603050405020304" pitchFamily="18" charset="0"/>
              </a:rPr>
              <a:t>: Another novel point that was settled in the case, is whether employees in a compulsory winding-up require notice of termination before dismissal.</a:t>
            </a:r>
          </a:p>
          <a:p>
            <a:pPr marR="0" lvl="0" algn="just">
              <a:spcBef>
                <a:spcPts val="0"/>
              </a:spcBef>
              <a:spcAft>
                <a:spcPts val="0"/>
              </a:spcAft>
            </a:pPr>
            <a:endParaRPr lang="en-US" kern="100" dirty="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kern="100" dirty="0">
                <a:ea typeface="Calibri" panose="020F0502020204030204" pitchFamily="34" charset="0"/>
                <a:cs typeface="Times New Roman" panose="02020603050405020304" pitchFamily="18" charset="0"/>
              </a:rPr>
              <a:t>The servant of a company in liquidation is deemed to know the legal effect of a winding-up order. Such an order operates as an implied order to him that the company cannot continue its obligations to him under his contract of service.</a:t>
            </a:r>
          </a:p>
          <a:p>
            <a:pPr marL="342900" marR="0" lvl="0" indent="-342900" algn="just">
              <a:spcBef>
                <a:spcPts val="0"/>
              </a:spcBef>
              <a:spcAft>
                <a:spcPts val="0"/>
              </a:spcAft>
              <a:buFont typeface="Wingdings" panose="05000000000000000000" pitchFamily="2" charset="2"/>
              <a:buChar char=""/>
            </a:pPr>
            <a:endParaRPr lang="en-US" sz="1800" kern="100" dirty="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endParaRPr lang="en-US" sz="1800" kern="100" dirty="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endParaRPr lang="en-US" sz="1900" dirty="0"/>
          </a:p>
        </p:txBody>
      </p:sp>
      <p:sp>
        <p:nvSpPr>
          <p:cNvPr id="2" name="Footer Placeholder 1"/>
          <p:cNvSpPr>
            <a:spLocks noGrp="1"/>
          </p:cNvSpPr>
          <p:nvPr>
            <p:ph type="ftr" sz="quarter" idx="11"/>
          </p:nvPr>
        </p:nvSpPr>
        <p:spPr/>
        <p:txBody>
          <a:bodyPr/>
          <a:lstStyle/>
          <a:p>
            <a:r>
              <a:rPr lang="en-US" dirty="0"/>
              <a:t>14  [2010] 10 NWLR (Pt. 1202) C.A. 227</a:t>
            </a:r>
          </a:p>
        </p:txBody>
      </p:sp>
    </p:spTree>
    <p:extLst>
      <p:ext uri="{BB962C8B-B14F-4D97-AF65-F5344CB8AC3E}">
        <p14:creationId xmlns:p14="http://schemas.microsoft.com/office/powerpoint/2010/main" val="396086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671" y="316582"/>
            <a:ext cx="10918209" cy="4462760"/>
          </a:xfrm>
          <a:prstGeom prst="rect">
            <a:avLst/>
          </a:prstGeom>
        </p:spPr>
        <p:txBody>
          <a:bodyPr wrap="square">
            <a:spAutoFit/>
          </a:bodyPr>
          <a:lstStyle/>
          <a:p>
            <a:pPr marL="914400" marR="0" algn="just">
              <a:spcBef>
                <a:spcPts val="0"/>
              </a:spcBef>
              <a:spcAft>
                <a:spcPts val="0"/>
              </a:spcAft>
            </a:pPr>
            <a:r>
              <a:rPr lang="en-US" sz="1600" kern="100" dirty="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Wingdings" panose="05000000000000000000" pitchFamily="2" charset="2"/>
              <a:buChar char=""/>
            </a:pPr>
            <a:r>
              <a:rPr lang="en-US" sz="1600" b="1" kern="100" dirty="0">
                <a:solidFill>
                  <a:srgbClr val="C00000"/>
                </a:solidFill>
                <a:ea typeface="Calibri" panose="020F0502020204030204" pitchFamily="34" charset="0"/>
                <a:cs typeface="Times New Roman" panose="02020603050405020304" pitchFamily="18" charset="0"/>
              </a:rPr>
              <a:t>Case Two: PRIVATISATION BY GUIDED LIQUIDATION OF NIGERIA TELECOMMUNICATIONS PLC (NITEL) &amp; NIGERIA MOBILE TELECOMMINCATIONS LTD (MTEL)</a:t>
            </a:r>
          </a:p>
          <a:p>
            <a:pPr marL="342900" marR="0" lvl="0" indent="-342900" algn="just">
              <a:spcBef>
                <a:spcPts val="0"/>
              </a:spcBef>
              <a:spcAft>
                <a:spcPts val="0"/>
              </a:spcAft>
              <a:buFont typeface="Wingdings" panose="05000000000000000000" pitchFamily="2" charset="2"/>
              <a:buChar char=""/>
            </a:pPr>
            <a:r>
              <a:rPr lang="en-US" sz="1600" kern="100" dirty="0">
                <a:ea typeface="Calibri" panose="020F0502020204030204" pitchFamily="34" charset="0"/>
                <a:cs typeface="Times New Roman" panose="02020603050405020304" pitchFamily="18" charset="0"/>
              </a:rPr>
              <a:t>Difficulty in realizing assets of the companies as debtors saw it as business as usual .</a:t>
            </a:r>
          </a:p>
          <a:p>
            <a:pPr marL="342900" marR="0" lvl="0" indent="-342900" algn="just">
              <a:spcBef>
                <a:spcPts val="0"/>
              </a:spcBef>
              <a:spcAft>
                <a:spcPts val="0"/>
              </a:spcAft>
              <a:buFont typeface="Wingdings" panose="05000000000000000000" pitchFamily="2" charset="2"/>
              <a:buChar char=""/>
            </a:pPr>
            <a:r>
              <a:rPr lang="en-US" sz="1600" dirty="0">
                <a:ea typeface="Calibri" panose="020F0502020204030204" pitchFamily="34" charset="0"/>
                <a:cs typeface="Times New Roman" panose="02020603050405020304" pitchFamily="18" charset="0"/>
              </a:rPr>
              <a:t>Summary Judgment applications</a:t>
            </a:r>
            <a:r>
              <a:rPr lang="en-US" sz="1600" baseline="30000" dirty="0">
                <a:ea typeface="Calibri" panose="020F0502020204030204" pitchFamily="34" charset="0"/>
                <a:cs typeface="Times New Roman" panose="02020603050405020304" pitchFamily="18" charset="0"/>
              </a:rPr>
              <a:t>16</a:t>
            </a:r>
            <a:r>
              <a:rPr lang="en-US" sz="1600" dirty="0">
                <a:ea typeface="Calibri" panose="020F0502020204030204" pitchFamily="34" charset="0"/>
                <a:cs typeface="Times New Roman" panose="02020603050405020304" pitchFamily="18" charset="0"/>
              </a:rPr>
              <a:t>.  The burden of proof under these sections are not as cumbersome. All that is required is minimal proof. The language used by the framers of the section is “to which the company is </a:t>
            </a:r>
            <a:r>
              <a:rPr lang="en-US" sz="1600" i="1" dirty="0">
                <a:ea typeface="Calibri" panose="020F0502020204030204" pitchFamily="34" charset="0"/>
                <a:cs typeface="Times New Roman" panose="02020603050405020304" pitchFamily="18" charset="0"/>
              </a:rPr>
              <a:t>prima facie</a:t>
            </a:r>
            <a:r>
              <a:rPr lang="en-US" sz="1600" dirty="0">
                <a:ea typeface="Calibri" panose="020F0502020204030204" pitchFamily="34" charset="0"/>
                <a:cs typeface="Times New Roman" panose="02020603050405020304" pitchFamily="18" charset="0"/>
              </a:rPr>
              <a:t> entitled.”</a:t>
            </a:r>
          </a:p>
          <a:p>
            <a:pPr marL="342900" marR="0" lvl="0" indent="-342900" algn="just">
              <a:spcBef>
                <a:spcPts val="0"/>
              </a:spcBef>
              <a:spcAft>
                <a:spcPts val="0"/>
              </a:spcAft>
              <a:buFont typeface="Wingdings" panose="05000000000000000000" pitchFamily="2" charset="2"/>
              <a:buChar char=""/>
            </a:pPr>
            <a:r>
              <a:rPr lang="en-US" sz="1600" kern="100" dirty="0">
                <a:ea typeface="Calibri" panose="020F0502020204030204" pitchFamily="34" charset="0"/>
                <a:cs typeface="Times New Roman" panose="02020603050405020304" pitchFamily="18" charset="0"/>
              </a:rPr>
              <a:t>The steps taken by most opposing counsel is to challenge the </a:t>
            </a:r>
            <a:r>
              <a:rPr lang="en-US" sz="1600" b="1" kern="100" dirty="0">
                <a:ea typeface="Calibri" panose="020F0502020204030204" pitchFamily="34" charset="0"/>
                <a:cs typeface="Times New Roman" panose="02020603050405020304" pitchFamily="18" charset="0"/>
              </a:rPr>
              <a:t>competence</a:t>
            </a:r>
            <a:r>
              <a:rPr lang="en-US" sz="1600" kern="100" dirty="0">
                <a:ea typeface="Calibri" panose="020F0502020204030204" pitchFamily="34" charset="0"/>
                <a:cs typeface="Times New Roman" panose="02020603050405020304" pitchFamily="18" charset="0"/>
              </a:rPr>
              <a:t> of the summary judgment application in a Winding-Up Petition. Secondly, most argued that such matters require oral evidence.</a:t>
            </a:r>
          </a:p>
          <a:p>
            <a:pPr marL="342900" marR="0" lvl="0" indent="-342900" algn="just">
              <a:spcBef>
                <a:spcPts val="0"/>
              </a:spcBef>
              <a:spcAft>
                <a:spcPts val="0"/>
              </a:spcAft>
              <a:buFont typeface="Wingdings" panose="05000000000000000000" pitchFamily="2" charset="2"/>
              <a:buChar char=""/>
            </a:pPr>
            <a:r>
              <a:rPr lang="en-US" sz="1600" kern="100" dirty="0">
                <a:ea typeface="Calibri" panose="020F0502020204030204" pitchFamily="34" charset="0"/>
                <a:cs typeface="Times New Roman" panose="02020603050405020304" pitchFamily="18" charset="0"/>
              </a:rPr>
              <a:t> Summary Judgment applications within a winding up petition has now been given judicial backing in the case we had the opportunity to argue. </a:t>
            </a:r>
            <a:r>
              <a:rPr lang="en-US" sz="1600" b="1" kern="100" dirty="0">
                <a:ea typeface="Calibri" panose="020F0502020204030204" pitchFamily="34" charset="0"/>
                <a:cs typeface="Times New Roman" panose="02020603050405020304" pitchFamily="18" charset="0"/>
              </a:rPr>
              <a:t>UBA PLC v OTUNBA OLUTOLA SENBORE &amp; ANOR</a:t>
            </a:r>
            <a:r>
              <a:rPr lang="en-US" sz="1600" kern="100" baseline="30000" dirty="0">
                <a:ea typeface="Calibri" panose="020F0502020204030204" pitchFamily="34" charset="0"/>
                <a:cs typeface="Times New Roman" panose="02020603050405020304" pitchFamily="18" charset="0"/>
              </a:rPr>
              <a:t>17</a:t>
            </a:r>
            <a:r>
              <a:rPr lang="en-US" sz="1600" kern="100" dirty="0">
                <a:ea typeface="Calibri" panose="020F0502020204030204" pitchFamily="34" charset="0"/>
                <a:cs typeface="Times New Roman" panose="02020603050405020304" pitchFamily="18" charset="0"/>
              </a:rPr>
              <a:t> where the Court of Appeal held thus: </a:t>
            </a:r>
            <a:r>
              <a:rPr lang="en-US" sz="1600" i="1" kern="100" dirty="0">
                <a:ea typeface="Calibri" panose="020F0502020204030204" pitchFamily="34" charset="0"/>
                <a:cs typeface="Times New Roman" panose="02020603050405020304" pitchFamily="18" charset="0"/>
              </a:rPr>
              <a:t>“In line with Rule 4 CWUR and the judicial authorities cited above, the respondent/applicant initiated its suit by due process of law through a winding-up petition and it later brought an application by way of motion on notice seeking an order of Court that the appellant pay the respondent the sum of N685,390,365.25 into its liquidation account on the basis of the alleged admission.”</a:t>
            </a:r>
            <a:r>
              <a:rPr lang="en-US" sz="1600" i="1" kern="100" baseline="30000" dirty="0">
                <a:ea typeface="Calibri" panose="020F0502020204030204" pitchFamily="34" charset="0"/>
                <a:cs typeface="Times New Roman" panose="02020603050405020304" pitchFamily="18" charset="0"/>
              </a:rPr>
              <a:t>18</a:t>
            </a:r>
            <a:r>
              <a:rPr lang="en-US" sz="1600" kern="100" dirty="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Wingdings" panose="05000000000000000000" pitchFamily="2" charset="2"/>
              <a:buChar char=""/>
            </a:pPr>
            <a:endParaRPr lang="en-US" sz="1400" kern="100" dirty="0">
              <a:ea typeface="Calibri" panose="020F0502020204030204" pitchFamily="34" charset="0"/>
              <a:cs typeface="Times New Roman" panose="02020603050405020304" pitchFamily="18" charset="0"/>
            </a:endParaRPr>
          </a:p>
          <a:p>
            <a:r>
              <a:rPr lang="en-US" sz="1400" kern="100" dirty="0">
                <a:solidFill>
                  <a:schemeClr val="bg1"/>
                </a:solidFill>
                <a:ea typeface="Calibri" panose="020F0502020204030204" pitchFamily="34" charset="0"/>
                <a:cs typeface="Times New Roman" panose="02020603050405020304" pitchFamily="18" charset="0"/>
              </a:rPr>
              <a:t> </a:t>
            </a:r>
            <a:endParaRPr lang="en-US" sz="1400" kern="100" dirty="0">
              <a:solidFill>
                <a:schemeClr val="bg1"/>
              </a:solidFill>
              <a:effectLst/>
              <a:ea typeface="Calibri" panose="020F0502020204030204" pitchFamily="34"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16 </a:t>
            </a:r>
            <a:r>
              <a:rPr lang="en-US" kern="100" dirty="0">
                <a:latin typeface="Calibri" panose="020F0502020204030204" pitchFamily="34" charset="0"/>
                <a:ea typeface="Calibri" panose="020F0502020204030204" pitchFamily="34" charset="0"/>
                <a:cs typeface="Times New Roman" panose="02020603050405020304" pitchFamily="18" charset="0"/>
              </a:rPr>
              <a:t>Section 603 CAMA. Rules 4 &amp; 62 CWUR, Form 30</a:t>
            </a:r>
          </a:p>
          <a:p>
            <a:r>
              <a:rPr lang="en-US" dirty="0"/>
              <a:t>17 </a:t>
            </a:r>
            <a:r>
              <a:rPr lang="en-US" kern="100" dirty="0">
                <a:solidFill>
                  <a:schemeClr val="bg1"/>
                </a:solidFill>
                <a:ea typeface="Calibri" panose="020F0502020204030204" pitchFamily="34" charset="0"/>
                <a:cs typeface="Times New Roman" panose="02020603050405020304" pitchFamily="18" charset="0"/>
              </a:rPr>
              <a:t>[2019] LPELR-49014 (CA)</a:t>
            </a:r>
          </a:p>
          <a:p>
            <a:endParaRPr lang="en-US" dirty="0"/>
          </a:p>
        </p:txBody>
      </p:sp>
    </p:spTree>
    <p:extLst>
      <p:ext uri="{BB962C8B-B14F-4D97-AF65-F5344CB8AC3E}">
        <p14:creationId xmlns:p14="http://schemas.microsoft.com/office/powerpoint/2010/main" val="55515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501" y="296138"/>
            <a:ext cx="10699846" cy="5970865"/>
          </a:xfrm>
          <a:prstGeom prst="rect">
            <a:avLst/>
          </a:prstGeom>
        </p:spPr>
        <p:txBody>
          <a:bodyPr wrap="square">
            <a:spAutoFit/>
          </a:bodyPr>
          <a:lstStyle/>
          <a:p>
            <a:pPr marR="0" lvl="0" algn="just">
              <a:spcBef>
                <a:spcPts val="0"/>
              </a:spcBef>
              <a:spcAft>
                <a:spcPts val="0"/>
              </a:spcAft>
            </a:pPr>
            <a:r>
              <a:rPr lang="en-US" sz="1900" b="1" kern="100" dirty="0">
                <a:solidFill>
                  <a:srgbClr val="C00000"/>
                </a:solidFill>
                <a:ea typeface="Calibri" panose="020F0502020204030204" pitchFamily="34" charset="0"/>
                <a:cs typeface="Times New Roman" panose="02020603050405020304" pitchFamily="18" charset="0"/>
              </a:rPr>
              <a:t>MISCELLANOUS LEGAL ISSUES</a:t>
            </a:r>
            <a:endParaRPr lang="en-US" sz="1900" kern="100" dirty="0">
              <a:solidFill>
                <a:srgbClr val="C00000"/>
              </a:solidFill>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900" b="1" kern="100" dirty="0">
                <a:ea typeface="Calibri" panose="020F0502020204030204" pitchFamily="34" charset="0"/>
                <a:cs typeface="Times New Roman" panose="02020603050405020304" pitchFamily="18" charset="0"/>
              </a:rPr>
              <a:t>Jurisdiction and the battle of forum: </a:t>
            </a:r>
            <a:r>
              <a:rPr lang="en-US" sz="1900" kern="100" dirty="0">
                <a:ea typeface="Calibri" panose="020F0502020204030204" pitchFamily="34" charset="0"/>
                <a:cs typeface="Times New Roman" panose="02020603050405020304" pitchFamily="18" charset="0"/>
              </a:rPr>
              <a:t>simple contract v sui generis statutory provision of Section 571 CAMA.</a:t>
            </a:r>
          </a:p>
          <a:p>
            <a:pPr marR="0" lvl="0" algn="just">
              <a:spcBef>
                <a:spcPts val="0"/>
              </a:spcBef>
              <a:spcAft>
                <a:spcPts val="0"/>
              </a:spcAft>
            </a:pPr>
            <a:r>
              <a:rPr lang="en-US" sz="1900" kern="100" dirty="0">
                <a:ea typeface="Calibri" panose="020F0502020204030204" pitchFamily="34" charset="0"/>
                <a:cs typeface="Times New Roman" panose="02020603050405020304" pitchFamily="18" charset="0"/>
              </a:rPr>
              <a:t>	The jurisdiction of the FHC in realizing the assets of a liquidated company from a third-	party debtor was given judicial stamp in a well-considered ruling</a:t>
            </a:r>
            <a:r>
              <a:rPr lang="en-US" sz="1900" kern="100" baseline="30000" dirty="0">
                <a:ea typeface="Calibri" panose="020F0502020204030204" pitchFamily="34" charset="0"/>
                <a:cs typeface="Times New Roman" panose="02020603050405020304" pitchFamily="18" charset="0"/>
              </a:rPr>
              <a:t>22</a:t>
            </a:r>
            <a:r>
              <a:rPr lang="en-US" sz="1900" kern="100" dirty="0">
                <a:ea typeface="Calibri" panose="020F0502020204030204" pitchFamily="34" charset="0"/>
                <a:cs typeface="Times New Roman" panose="02020603050405020304" pitchFamily="18" charset="0"/>
              </a:rPr>
              <a:t> affirming that the 	FHC has exclusive jurisdiction in the matter relating to MTEL (In Liquidation) opined 	thus;</a:t>
            </a:r>
          </a:p>
          <a:p>
            <a:pPr lvl="1" algn="just"/>
            <a:r>
              <a:rPr lang="en-US" sz="1900" i="1" dirty="0">
                <a:ea typeface="Calibri" panose="020F0502020204030204" pitchFamily="34" charset="0"/>
                <a:cs typeface="Times New Roman" panose="02020603050405020304" pitchFamily="18" charset="0"/>
              </a:rPr>
              <a:t>“The 1</a:t>
            </a:r>
            <a:r>
              <a:rPr lang="en-US" sz="1900" i="1" baseline="30000" dirty="0">
                <a:ea typeface="Calibri" panose="020F0502020204030204" pitchFamily="34" charset="0"/>
                <a:cs typeface="Times New Roman" panose="02020603050405020304" pitchFamily="18" charset="0"/>
              </a:rPr>
              <a:t>st</a:t>
            </a:r>
            <a:r>
              <a:rPr lang="en-US" sz="1900" i="1" dirty="0">
                <a:ea typeface="Calibri" panose="020F0502020204030204" pitchFamily="34" charset="0"/>
                <a:cs typeface="Times New Roman" panose="02020603050405020304" pitchFamily="18" charset="0"/>
              </a:rPr>
              <a:t> Defendant (MTEL) is no longer in that state in which they entered into the said contract, the subject matter of this suit. MTEL has completely changed in its configuration in all ramifications and cannot perform his normal duties as a corporate body that is independent of its own and can sue and be sued as the case may be as a result of being in liquidation. Therefore, it will not accord with law and due process that when all the Defendants are presently involved in liquidation and winding up process before the Federal high Court and in which court all questions, interests, assets and liabilities are being ascertained and settled, that the Plaintiff has instituted this action seeking for same reliefs before this Court, which actually, the Plaintiff should have made bold by instituting this action at the Federal High Court wherein all the Defendants are present and a better forum to hear and </a:t>
            </a:r>
            <a:r>
              <a:rPr lang="en-US" sz="2000" i="1" dirty="0"/>
              <a:t>determine its reliefs in the instant suit. From the forgoing, it is my considered view that the Federal High Court </a:t>
            </a:r>
            <a:endParaRPr lang="en-US" sz="1900" kern="100" dirty="0">
              <a:ea typeface="Calibri" panose="020F0502020204030204" pitchFamily="34" charset="0"/>
              <a:cs typeface="Times New Roman" panose="02020603050405020304" pitchFamily="18" charset="0"/>
            </a:endParaRPr>
          </a:p>
          <a:p>
            <a:pPr algn="just"/>
            <a:r>
              <a:rPr lang="en-US" sz="1900" kern="100" dirty="0">
                <a:ea typeface="Calibri" panose="020F0502020204030204" pitchFamily="34" charset="0"/>
                <a:cs typeface="Times New Roman" panose="02020603050405020304" pitchFamily="18" charset="0"/>
              </a:rPr>
              <a:t> </a:t>
            </a:r>
            <a:endParaRPr lang="en-US" sz="1900" kern="100" dirty="0">
              <a:effectLst/>
              <a:ea typeface="Calibri" panose="020F0502020204030204" pitchFamily="34" charset="0"/>
              <a:cs typeface="Times New Roman" panose="02020603050405020304" pitchFamily="18" charset="0"/>
            </a:endParaRPr>
          </a:p>
        </p:txBody>
      </p:sp>
      <p:sp>
        <p:nvSpPr>
          <p:cNvPr id="5" name="Footer Placeholder 4"/>
          <p:cNvSpPr>
            <a:spLocks noGrp="1"/>
          </p:cNvSpPr>
          <p:nvPr>
            <p:ph type="ftr" sz="quarter" idx="11"/>
          </p:nvPr>
        </p:nvSpPr>
        <p:spPr>
          <a:xfrm>
            <a:off x="711507" y="6330662"/>
            <a:ext cx="7543800" cy="365125"/>
          </a:xfrm>
        </p:spPr>
        <p:txBody>
          <a:bodyPr/>
          <a:lstStyle/>
          <a:p>
            <a:r>
              <a:rPr lang="en-US" sz="1400" dirty="0">
                <a:solidFill>
                  <a:schemeClr val="tx1"/>
                </a:solidFill>
              </a:rPr>
              <a:t>22 </a:t>
            </a:r>
            <a:r>
              <a:rPr lang="en-US" sz="1400" kern="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Banguda</a:t>
            </a:r>
            <a:r>
              <a:rPr lang="en-US"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Nigeria limited v Nigeria Mobile Telecommunication LTD (MTEL), Unreported. Suit No.  FCT/HC/CV/2704/2016 delivered on 12</a:t>
            </a:r>
            <a:r>
              <a:rPr lang="en-US" sz="1400" kern="10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a:t>
            </a:r>
            <a:r>
              <a:rPr lang="en-US"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r>
              <a:rPr lang="en-US"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April 2018. A.S. Umar J @ pages 8-10</a:t>
            </a:r>
            <a:endParaRPr lang="en-US" sz="1400" dirty="0">
              <a:solidFill>
                <a:schemeClr val="tx1"/>
              </a:solidFill>
            </a:endParaRPr>
          </a:p>
        </p:txBody>
      </p:sp>
    </p:spTree>
    <p:extLst>
      <p:ext uri="{BB962C8B-B14F-4D97-AF65-F5344CB8AC3E}">
        <p14:creationId xmlns:p14="http://schemas.microsoft.com/office/powerpoint/2010/main" val="64537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670" y="222677"/>
            <a:ext cx="10972801" cy="6555641"/>
          </a:xfrm>
          <a:prstGeom prst="rect">
            <a:avLst/>
          </a:prstGeom>
        </p:spPr>
        <p:txBody>
          <a:bodyPr wrap="square">
            <a:spAutoFit/>
          </a:bodyPr>
          <a:lstStyle/>
          <a:p>
            <a:pPr marL="685800" marR="0" algn="just">
              <a:spcBef>
                <a:spcPts val="0"/>
              </a:spcBef>
              <a:spcAft>
                <a:spcPts val="0"/>
              </a:spcAft>
            </a:pPr>
            <a:r>
              <a:rPr lang="en-US" sz="1900" i="1" kern="100" dirty="0">
                <a:ea typeface="Calibri" panose="020F0502020204030204" pitchFamily="34" charset="0"/>
                <a:cs typeface="Times New Roman" panose="02020603050405020304" pitchFamily="18" charset="0"/>
              </a:rPr>
              <a:t>has assumed jurisdiction on the matter operating around the liquidation process of MTEL LTD and in essence, the Court clothed by law with exclusive jurisdiction on the winding up process is the winding up Court and is the only Court seized with jurisdiction to entertain any suit with regards to MTEL in liquidation. It is therefore my considered view that the facts and circumstances of this suit have removed it from the realm of simple contract that can be heard and determined by the State High Court to liabilities the Federal High Court is seized with exclusive jurisdiction to hear and determine under MTEL in liquidation and winding up process.”</a:t>
            </a:r>
          </a:p>
          <a:p>
            <a:pPr marL="685800" marR="0" algn="just">
              <a:spcBef>
                <a:spcPts val="0"/>
              </a:spcBef>
              <a:spcAft>
                <a:spcPts val="0"/>
              </a:spcAft>
            </a:pPr>
            <a:endParaRPr lang="en-US" sz="1900" i="1" kern="100" dirty="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900" b="1" kern="100" dirty="0">
                <a:ea typeface="Calibri" panose="020F0502020204030204" pitchFamily="34" charset="0"/>
                <a:cs typeface="Times New Roman" panose="02020603050405020304" pitchFamily="18" charset="0"/>
              </a:rPr>
              <a:t>Insulation of the Company from actions</a:t>
            </a:r>
            <a:r>
              <a:rPr lang="en-US" sz="1900" kern="100" dirty="0">
                <a:ea typeface="Calibri" panose="020F0502020204030204" pitchFamily="34" charset="0"/>
                <a:cs typeface="Times New Roman" panose="02020603050405020304" pitchFamily="18" charset="0"/>
              </a:rPr>
              <a:t>: A company in liquidation is insulated or protected from law suits to dissuade third parties from bringing court actions against the company in liquidation in a bid to avoid delay with the liquidation process.</a:t>
            </a:r>
            <a:r>
              <a:rPr lang="en-US" sz="1900" kern="100" baseline="30000" dirty="0">
                <a:ea typeface="Calibri" panose="020F0502020204030204" pitchFamily="34" charset="0"/>
                <a:cs typeface="Times New Roman" panose="02020603050405020304" pitchFamily="18" charset="0"/>
              </a:rPr>
              <a:t>25</a:t>
            </a:r>
            <a:r>
              <a:rPr lang="en-US" sz="1900" kern="100" dirty="0">
                <a:ea typeface="Calibri" panose="020F0502020204030204" pitchFamily="34" charset="0"/>
                <a:cs typeface="Times New Roman" panose="02020603050405020304" pitchFamily="18" charset="0"/>
              </a:rPr>
              <a:t> From the combine reading of the stated sections, no action or proceeding shall be brought against a company in liquidation without the leave of the Federal High Court or COI. Any attachment, sequestration, distress or execution against the company is void. In effect, bringing an action against the company is an exercise in futility, so why bother? </a:t>
            </a:r>
          </a:p>
          <a:p>
            <a:pPr marL="342900" marR="0" lvl="0" indent="-342900" algn="just">
              <a:spcBef>
                <a:spcPts val="0"/>
              </a:spcBef>
              <a:spcAft>
                <a:spcPts val="0"/>
              </a:spcAft>
              <a:buFont typeface="Wingdings" panose="05000000000000000000" pitchFamily="2" charset="2"/>
              <a:buChar char=""/>
            </a:pPr>
            <a:r>
              <a:rPr lang="en-US" sz="1900" kern="100" dirty="0">
                <a:ea typeface="Calibri" panose="020F0502020204030204" pitchFamily="34" charset="0"/>
                <a:cs typeface="Times New Roman" panose="02020603050405020304" pitchFamily="18" charset="0"/>
              </a:rPr>
              <a:t>In addition, leave of court is also required before filing a Notice of Appeal against a company in liquidation.</a:t>
            </a:r>
            <a:r>
              <a:rPr lang="en-US" sz="1900" kern="100" baseline="30000" dirty="0">
                <a:ea typeface="Calibri" panose="020F0502020204030204" pitchFamily="34" charset="0"/>
                <a:cs typeface="Times New Roman" panose="02020603050405020304" pitchFamily="18" charset="0"/>
              </a:rPr>
              <a:t>26</a:t>
            </a:r>
            <a:r>
              <a:rPr lang="en-US" sz="1900" b="1" kern="100" dirty="0">
                <a:ea typeface="Calibri" panose="020F0502020204030204" pitchFamily="34" charset="0"/>
                <a:cs typeface="Calibri" panose="020F0502020204030204" pitchFamily="34" charset="0"/>
              </a:rPr>
              <a:t> </a:t>
            </a:r>
          </a:p>
          <a:p>
            <a:pPr marL="342900" indent="-342900" algn="just">
              <a:buFont typeface="Wingdings" panose="05000000000000000000" pitchFamily="2" charset="2"/>
              <a:buChar char=""/>
            </a:pPr>
            <a:r>
              <a:rPr lang="en-US" sz="2000" b="1" dirty="0">
                <a:ea typeface="Calibri" panose="020F0502020204030204" pitchFamily="34" charset="0"/>
              </a:rPr>
              <a:t>Limitation Act</a:t>
            </a:r>
            <a:r>
              <a:rPr lang="en-US" sz="2000" dirty="0">
                <a:ea typeface="Calibri" panose="020F0502020204030204" pitchFamily="34" charset="0"/>
              </a:rPr>
              <a:t>: Time ceases to run against those who have claims against the company upon the making of a compulsory winding up.</a:t>
            </a:r>
            <a:r>
              <a:rPr lang="en-US" sz="2000" baseline="30000" dirty="0">
                <a:ea typeface="Calibri" panose="020F0502020204030204" pitchFamily="34" charset="0"/>
              </a:rPr>
              <a:t>29</a:t>
            </a:r>
            <a:endParaRPr lang="en-US" sz="2000" kern="100" baseline="30000" dirty="0">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endParaRPr lang="en-US" sz="1900" kern="100" dirty="0">
              <a:ea typeface="Calibri" panose="020F0502020204030204" pitchFamily="34" charset="0"/>
              <a:cs typeface="Times New Roman" panose="02020603050405020304" pitchFamily="18" charset="0"/>
            </a:endParaRPr>
          </a:p>
          <a:p>
            <a:pPr marL="685800" marR="0" algn="just">
              <a:spcBef>
                <a:spcPts val="0"/>
              </a:spcBef>
              <a:spcAft>
                <a:spcPts val="0"/>
              </a:spcAft>
            </a:pPr>
            <a:endParaRPr lang="en-US" sz="1900" kern="100" dirty="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11"/>
          </p:nvPr>
        </p:nvSpPr>
        <p:spPr>
          <a:xfrm>
            <a:off x="1131580" y="6162765"/>
            <a:ext cx="7543800" cy="365125"/>
          </a:xfrm>
        </p:spPr>
        <p:txBody>
          <a:bodyPr/>
          <a:lstStyle/>
          <a:p>
            <a:r>
              <a:rPr lang="en-US" dirty="0">
                <a:solidFill>
                  <a:schemeClr val="tx1"/>
                </a:solidFill>
              </a:rPr>
              <a:t>23 </a:t>
            </a:r>
            <a:r>
              <a:rPr lang="en-US" kern="100" dirty="0">
                <a:solidFill>
                  <a:schemeClr val="tx1"/>
                </a:solidFill>
                <a:ea typeface="Calibri" panose="020F0502020204030204" pitchFamily="34" charset="0"/>
                <a:cs typeface="Times New Roman" panose="02020603050405020304" pitchFamily="18" charset="0"/>
              </a:rPr>
              <a:t>Rule 91 CWUR &amp; Section </a:t>
            </a:r>
          </a:p>
          <a:p>
            <a:r>
              <a:rPr lang="en-US" kern="100" dirty="0">
                <a:solidFill>
                  <a:schemeClr val="tx1"/>
                </a:solidFill>
                <a:ea typeface="Calibri" panose="020F0502020204030204" pitchFamily="34" charset="0"/>
                <a:cs typeface="Times New Roman" panose="02020603050405020304" pitchFamily="18" charset="0"/>
              </a:rPr>
              <a:t>24 Section 581 CAMA</a:t>
            </a:r>
            <a:endParaRPr lang="en-US" dirty="0">
              <a:solidFill>
                <a:schemeClr val="tx1"/>
              </a:solidFill>
            </a:endParaRPr>
          </a:p>
        </p:txBody>
      </p:sp>
    </p:spTree>
    <p:extLst>
      <p:ext uri="{BB962C8B-B14F-4D97-AF65-F5344CB8AC3E}">
        <p14:creationId xmlns:p14="http://schemas.microsoft.com/office/powerpoint/2010/main" val="222452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{908976E9-ED55-4B47-B654-68529BCFBE11}tf10001063</Template>
  <TotalTime>3720</TotalTime>
  <Words>2366</Words>
  <Application>Microsoft Macintosh PowerPoint</Application>
  <PresentationFormat>Widescreen</PresentationFormat>
  <Paragraphs>145</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ACADEMY ENGRAVED LET PLAIN:1.0</vt:lpstr>
      <vt:lpstr>Arial</vt:lpstr>
      <vt:lpstr>Britannic Bold</vt:lpstr>
      <vt:lpstr>Calibri</vt:lpstr>
      <vt:lpstr>Century Gothic</vt:lpstr>
      <vt:lpstr>Wingdings</vt:lpstr>
      <vt:lpstr>Mesh</vt:lpstr>
      <vt:lpstr>Navigating through Insolvency of Public Enterprises in Nigeria: a practical guide</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through Insolvency of Public Enterprises in Nigeria: a practical guide</dc:title>
  <dc:creator>HP</dc:creator>
  <cp:lastModifiedBy>Tokunbo Jaiye-Agoro</cp:lastModifiedBy>
  <cp:revision>54</cp:revision>
  <cp:lastPrinted>2024-07-18T10:32:51Z</cp:lastPrinted>
  <dcterms:created xsi:type="dcterms:W3CDTF">2024-07-14T23:06:49Z</dcterms:created>
  <dcterms:modified xsi:type="dcterms:W3CDTF">2024-07-18T14:46:01Z</dcterms:modified>
</cp:coreProperties>
</file>